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sldIdLst>
    <p:sldId id="256" r:id="rId5"/>
    <p:sldId id="266" r:id="rId6"/>
    <p:sldId id="257" r:id="rId7"/>
    <p:sldId id="267" r:id="rId8"/>
    <p:sldId id="258" r:id="rId9"/>
    <p:sldId id="259" r:id="rId10"/>
    <p:sldId id="260" r:id="rId11"/>
    <p:sldId id="261" r:id="rId12"/>
    <p:sldId id="262" r:id="rId13"/>
    <p:sldId id="263" r:id="rId14"/>
    <p:sldId id="271" r:id="rId15"/>
    <p:sldId id="273" r:id="rId16"/>
    <p:sldId id="264" r:id="rId17"/>
    <p:sldId id="269" r:id="rId18"/>
    <p:sldId id="270"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5" d="100"/>
          <a:sy n="85" d="100"/>
        </p:scale>
        <p:origin x="590"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media/image1.jpg>
</file>

<file path=ppt/media/image10.png>
</file>

<file path=ppt/media/image11.pn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12/15/2024</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6D22F896-40B5-4ADD-8801-0D06FADFA095}" type="slidenum">
              <a:rPr lang="en-US" dirty="0"/>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12/15/2024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12/15/2024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12/15/2024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12/15/2024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12/15/2024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12/15/2024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12/15/2024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12/15/2024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48A87A34-81AB-432B-8DAE-1953F412C126}" type="datetimeFigureOut">
              <a:rPr lang="en-US" dirty="0"/>
              <a:pPr/>
              <a:t>12/15/2024</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48A87A34-81AB-432B-8DAE-1953F412C126}" type="datetimeFigureOut">
              <a:rPr lang="en-US" dirty="0"/>
              <a:pPr/>
              <a:t>12/15/2024</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6D22F896-40B5-4ADD-8801-0D06FADFA095}" type="slidenum">
              <a:rPr lang="en-US" dirty="0"/>
              <a:pPr/>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5E9F51-FAFC-46AD-8FB1-BFF83C1AB193}"/>
              </a:ext>
            </a:extLst>
          </p:cNvPr>
          <p:cNvSpPr>
            <a:spLocks noGrp="1"/>
          </p:cNvSpPr>
          <p:nvPr>
            <p:ph type="ctrTitle"/>
          </p:nvPr>
        </p:nvSpPr>
        <p:spPr/>
        <p:txBody>
          <a:bodyPr>
            <a:normAutofit fontScale="90000"/>
          </a:bodyPr>
          <a:lstStyle/>
          <a:p>
            <a:r>
              <a:rPr lang="en-US" dirty="0"/>
              <a:t>Library Management System</a:t>
            </a:r>
          </a:p>
        </p:txBody>
      </p:sp>
      <p:sp>
        <p:nvSpPr>
          <p:cNvPr id="3" name="Subtitle 2">
            <a:extLst>
              <a:ext uri="{FF2B5EF4-FFF2-40B4-BE49-F238E27FC236}">
                <a16:creationId xmlns:a16="http://schemas.microsoft.com/office/drawing/2014/main" id="{96EACE69-F851-42AE-84C9-05BC860A0C68}"/>
              </a:ext>
            </a:extLst>
          </p:cNvPr>
          <p:cNvSpPr>
            <a:spLocks noGrp="1"/>
          </p:cNvSpPr>
          <p:nvPr>
            <p:ph type="subTitle" idx="1"/>
          </p:nvPr>
        </p:nvSpPr>
        <p:spPr/>
        <p:txBody>
          <a:bodyPr/>
          <a:lstStyle/>
          <a:p>
            <a:r>
              <a:rPr lang="en-US" dirty="0"/>
              <a:t>Desktop application</a:t>
            </a:r>
          </a:p>
        </p:txBody>
      </p:sp>
    </p:spTree>
    <p:extLst>
      <p:ext uri="{BB962C8B-B14F-4D97-AF65-F5344CB8AC3E}">
        <p14:creationId xmlns:p14="http://schemas.microsoft.com/office/powerpoint/2010/main" val="42864241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EE13C5-AAB2-4B4F-9336-819737580977}"/>
              </a:ext>
            </a:extLst>
          </p:cNvPr>
          <p:cNvSpPr>
            <a:spLocks noGrp="1"/>
          </p:cNvSpPr>
          <p:nvPr>
            <p:ph type="title"/>
          </p:nvPr>
        </p:nvSpPr>
        <p:spPr>
          <a:xfrm>
            <a:off x="162718" y="352649"/>
            <a:ext cx="3273099" cy="446325"/>
          </a:xfrm>
        </p:spPr>
        <p:txBody>
          <a:bodyPr/>
          <a:lstStyle/>
          <a:p>
            <a:r>
              <a:rPr lang="en-US" dirty="0"/>
              <a:t>New book frame</a:t>
            </a:r>
          </a:p>
        </p:txBody>
      </p:sp>
      <p:pic>
        <p:nvPicPr>
          <p:cNvPr id="6" name="Content Placeholder 5">
            <a:extLst>
              <a:ext uri="{FF2B5EF4-FFF2-40B4-BE49-F238E27FC236}">
                <a16:creationId xmlns:a16="http://schemas.microsoft.com/office/drawing/2014/main" id="{3D473620-2866-4FD2-BC66-2233134BAE04}"/>
              </a:ext>
            </a:extLst>
          </p:cNvPr>
          <p:cNvPicPr>
            <a:picLocks noGrp="1" noChangeAspect="1"/>
          </p:cNvPicPr>
          <p:nvPr>
            <p:ph idx="1"/>
          </p:nvPr>
        </p:nvPicPr>
        <p:blipFill>
          <a:blip r:embed="rId2"/>
          <a:stretch>
            <a:fillRect/>
          </a:stretch>
        </p:blipFill>
        <p:spPr>
          <a:xfrm>
            <a:off x="5764306" y="1320976"/>
            <a:ext cx="6013450" cy="3453021"/>
          </a:xfrm>
        </p:spPr>
      </p:pic>
      <p:sp>
        <p:nvSpPr>
          <p:cNvPr id="4" name="Text Placeholder 3">
            <a:extLst>
              <a:ext uri="{FF2B5EF4-FFF2-40B4-BE49-F238E27FC236}">
                <a16:creationId xmlns:a16="http://schemas.microsoft.com/office/drawing/2014/main" id="{4F91EEE2-5931-4A1D-B69F-28B786EB1877}"/>
              </a:ext>
            </a:extLst>
          </p:cNvPr>
          <p:cNvSpPr>
            <a:spLocks noGrp="1"/>
          </p:cNvSpPr>
          <p:nvPr>
            <p:ph type="body" sz="half" idx="2"/>
          </p:nvPr>
        </p:nvSpPr>
        <p:spPr>
          <a:xfrm>
            <a:off x="162717" y="844913"/>
            <a:ext cx="5601589" cy="5139788"/>
          </a:xfrm>
        </p:spPr>
        <p:txBody>
          <a:bodyPr>
            <a:normAutofit fontScale="70000" lnSpcReduction="20000"/>
          </a:bodyPr>
          <a:lstStyle/>
          <a:p>
            <a:pPr marL="342900" indent="-342900">
              <a:buFont typeface="Wingdings" panose="05000000000000000000" pitchFamily="2" charset="2"/>
              <a:buChar char="q"/>
            </a:pPr>
            <a:r>
              <a:rPr lang="en-US" sz="1900" dirty="0"/>
              <a:t>The </a:t>
            </a:r>
            <a:r>
              <a:rPr lang="en-US" sz="1900" b="1" dirty="0"/>
              <a:t>New Book </a:t>
            </a:r>
            <a:r>
              <a:rPr lang="en-US" sz="1900" dirty="0"/>
              <a:t>frame is a form for adding or updating books in a library or bookstore system. It includes the following fields:</a:t>
            </a:r>
          </a:p>
          <a:p>
            <a:pPr>
              <a:buFont typeface="Arial" panose="020B0604020202020204" pitchFamily="34" charset="0"/>
              <a:buChar char="•"/>
            </a:pPr>
            <a:r>
              <a:rPr lang="en-US" sz="1900" b="1" dirty="0"/>
              <a:t>Book ID</a:t>
            </a:r>
            <a:r>
              <a:rPr lang="en-US" sz="1900" dirty="0"/>
              <a:t>: Unique identifier for the book.</a:t>
            </a:r>
          </a:p>
          <a:p>
            <a:pPr>
              <a:buFont typeface="Arial" panose="020B0604020202020204" pitchFamily="34" charset="0"/>
              <a:buChar char="•"/>
            </a:pPr>
            <a:r>
              <a:rPr lang="en-US" sz="1900" b="1" dirty="0"/>
              <a:t>Quantity</a:t>
            </a:r>
            <a:r>
              <a:rPr lang="en-US" sz="1900" dirty="0"/>
              <a:t>: Number of available copies.</a:t>
            </a:r>
          </a:p>
          <a:p>
            <a:pPr>
              <a:buFont typeface="Arial" panose="020B0604020202020204" pitchFamily="34" charset="0"/>
              <a:buChar char="•"/>
            </a:pPr>
            <a:r>
              <a:rPr lang="en-US" sz="1900" b="1" dirty="0"/>
              <a:t>Name</a:t>
            </a:r>
            <a:r>
              <a:rPr lang="en-US" sz="1900" dirty="0"/>
              <a:t>: Book title.</a:t>
            </a:r>
          </a:p>
          <a:p>
            <a:pPr>
              <a:buFont typeface="Arial" panose="020B0604020202020204" pitchFamily="34" charset="0"/>
              <a:buChar char="•"/>
            </a:pPr>
            <a:r>
              <a:rPr lang="en-US" sz="1900" b="1" dirty="0"/>
              <a:t>Edition</a:t>
            </a:r>
            <a:r>
              <a:rPr lang="en-US" sz="1900" dirty="0"/>
              <a:t>: Book edition.</a:t>
            </a:r>
          </a:p>
          <a:p>
            <a:pPr>
              <a:buFont typeface="Arial" panose="020B0604020202020204" pitchFamily="34" charset="0"/>
              <a:buChar char="•"/>
            </a:pPr>
            <a:r>
              <a:rPr lang="en-US" sz="1900" b="1" dirty="0"/>
              <a:t>Publisher</a:t>
            </a:r>
            <a:r>
              <a:rPr lang="en-US" sz="1900" dirty="0"/>
              <a:t>: Publisher name.</a:t>
            </a:r>
          </a:p>
          <a:p>
            <a:pPr>
              <a:buFont typeface="Arial" panose="020B0604020202020204" pitchFamily="34" charset="0"/>
              <a:buChar char="•"/>
            </a:pPr>
            <a:r>
              <a:rPr lang="en-US" sz="1900" b="1" dirty="0"/>
              <a:t>Price Per Day</a:t>
            </a:r>
            <a:r>
              <a:rPr lang="en-US" sz="1900" dirty="0"/>
              <a:t>: Rental price per day.</a:t>
            </a:r>
          </a:p>
          <a:p>
            <a:pPr>
              <a:buFont typeface="Arial" panose="020B0604020202020204" pitchFamily="34" charset="0"/>
              <a:buChar char="•"/>
            </a:pPr>
            <a:r>
              <a:rPr lang="en-US" sz="1900" b="1" dirty="0"/>
              <a:t>Price For Book</a:t>
            </a:r>
            <a:r>
              <a:rPr lang="en-US" sz="1900" dirty="0"/>
              <a:t>: Purchase price.</a:t>
            </a:r>
          </a:p>
          <a:p>
            <a:pPr>
              <a:buFont typeface="Arial" panose="020B0604020202020204" pitchFamily="34" charset="0"/>
              <a:buChar char="•"/>
            </a:pPr>
            <a:r>
              <a:rPr lang="en-US" sz="1900" b="1" dirty="0"/>
              <a:t>Pages</a:t>
            </a:r>
            <a:r>
              <a:rPr lang="en-US" sz="1900" dirty="0"/>
              <a:t>: Number of pages.</a:t>
            </a:r>
          </a:p>
          <a:p>
            <a:pPr marL="285750" indent="-285750">
              <a:buFont typeface="Wingdings" panose="05000000000000000000" pitchFamily="2" charset="2"/>
              <a:buChar char="q"/>
            </a:pPr>
            <a:r>
              <a:rPr lang="en-US" sz="1900" dirty="0"/>
              <a:t>Buttons</a:t>
            </a:r>
            <a:r>
              <a:rPr lang="en-US" dirty="0"/>
              <a:t>:</a:t>
            </a:r>
          </a:p>
          <a:p>
            <a:pPr>
              <a:buFont typeface="Arial" panose="020B0604020202020204" pitchFamily="34" charset="0"/>
              <a:buChar char="•"/>
            </a:pPr>
            <a:r>
              <a:rPr lang="en-US" sz="1900" b="1" dirty="0"/>
              <a:t>Add</a:t>
            </a:r>
            <a:r>
              <a:rPr lang="en-US" sz="1900" dirty="0"/>
              <a:t>: Adds a new book to the system.</a:t>
            </a:r>
          </a:p>
          <a:p>
            <a:pPr>
              <a:buFont typeface="Arial" panose="020B0604020202020204" pitchFamily="34" charset="0"/>
              <a:buChar char="•"/>
            </a:pPr>
            <a:r>
              <a:rPr lang="en-US" sz="1900" b="1" dirty="0"/>
              <a:t>Back</a:t>
            </a:r>
            <a:r>
              <a:rPr lang="en-US" sz="1900" dirty="0"/>
              <a:t>: Returns to the previous screen.</a:t>
            </a:r>
          </a:p>
          <a:p>
            <a:pPr marL="285750" indent="-285750">
              <a:buFont typeface="Wingdings" panose="05000000000000000000" pitchFamily="2" charset="2"/>
              <a:buChar char="q"/>
            </a:pPr>
            <a:r>
              <a:rPr lang="en-US" sz="1900" dirty="0"/>
              <a:t>Other elements:</a:t>
            </a:r>
          </a:p>
          <a:p>
            <a:pPr>
              <a:buFont typeface="Arial" panose="020B0604020202020204" pitchFamily="34" charset="0"/>
              <a:buChar char="•"/>
            </a:pPr>
            <a:r>
              <a:rPr lang="en-US" sz="1900" b="1" dirty="0"/>
              <a:t>Add an Exist Book?</a:t>
            </a:r>
            <a:r>
              <a:rPr lang="en-US" sz="1900" dirty="0"/>
              <a:t>: Link to add an existing book.</a:t>
            </a:r>
          </a:p>
          <a:p>
            <a:pPr>
              <a:buFont typeface="Arial" panose="020B0604020202020204" pitchFamily="34" charset="0"/>
              <a:buChar char="•"/>
            </a:pPr>
            <a:r>
              <a:rPr lang="en-US" sz="1900" b="1" dirty="0"/>
              <a:t>Update Quantity</a:t>
            </a:r>
            <a:r>
              <a:rPr lang="en-US" sz="1900" dirty="0"/>
              <a:t>: Button to modify the book quantity in the system.</a:t>
            </a:r>
          </a:p>
          <a:p>
            <a:endParaRPr lang="en-US" dirty="0"/>
          </a:p>
        </p:txBody>
      </p:sp>
    </p:spTree>
    <p:extLst>
      <p:ext uri="{BB962C8B-B14F-4D97-AF65-F5344CB8AC3E}">
        <p14:creationId xmlns:p14="http://schemas.microsoft.com/office/powerpoint/2010/main" val="29567588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E57C63-752D-4743-B0A3-8FD8B6344ADF}"/>
              </a:ext>
            </a:extLst>
          </p:cNvPr>
          <p:cNvSpPr>
            <a:spLocks noGrp="1"/>
          </p:cNvSpPr>
          <p:nvPr>
            <p:ph type="title"/>
          </p:nvPr>
        </p:nvSpPr>
        <p:spPr>
          <a:xfrm>
            <a:off x="297189" y="141538"/>
            <a:ext cx="3273099" cy="653309"/>
          </a:xfrm>
        </p:spPr>
        <p:txBody>
          <a:bodyPr/>
          <a:lstStyle/>
          <a:p>
            <a:r>
              <a:rPr lang="en-US" dirty="0"/>
              <a:t>Sell book frame</a:t>
            </a:r>
          </a:p>
        </p:txBody>
      </p:sp>
      <p:pic>
        <p:nvPicPr>
          <p:cNvPr id="6" name="Content Placeholder 5">
            <a:extLst>
              <a:ext uri="{FF2B5EF4-FFF2-40B4-BE49-F238E27FC236}">
                <a16:creationId xmlns:a16="http://schemas.microsoft.com/office/drawing/2014/main" id="{71771594-26E5-4797-BAF2-815E76D41694}"/>
              </a:ext>
            </a:extLst>
          </p:cNvPr>
          <p:cNvPicPr>
            <a:picLocks noGrp="1" noChangeAspect="1"/>
          </p:cNvPicPr>
          <p:nvPr>
            <p:ph idx="1"/>
          </p:nvPr>
        </p:nvPicPr>
        <p:blipFill>
          <a:blip r:embed="rId2"/>
          <a:stretch>
            <a:fillRect/>
          </a:stretch>
        </p:blipFill>
        <p:spPr>
          <a:xfrm>
            <a:off x="5796524" y="1099015"/>
            <a:ext cx="6013450" cy="3502496"/>
          </a:xfrm>
        </p:spPr>
      </p:pic>
      <p:sp>
        <p:nvSpPr>
          <p:cNvPr id="4" name="Text Placeholder 3">
            <a:extLst>
              <a:ext uri="{FF2B5EF4-FFF2-40B4-BE49-F238E27FC236}">
                <a16:creationId xmlns:a16="http://schemas.microsoft.com/office/drawing/2014/main" id="{7C7C32E1-8113-4E6A-B4E8-4B58A020AA3E}"/>
              </a:ext>
            </a:extLst>
          </p:cNvPr>
          <p:cNvSpPr>
            <a:spLocks noGrp="1"/>
          </p:cNvSpPr>
          <p:nvPr>
            <p:ph type="body" sz="half" idx="2"/>
          </p:nvPr>
        </p:nvSpPr>
        <p:spPr>
          <a:xfrm>
            <a:off x="297189" y="794847"/>
            <a:ext cx="5287823" cy="4658826"/>
          </a:xfrm>
        </p:spPr>
        <p:txBody>
          <a:bodyPr>
            <a:normAutofit fontScale="92500" lnSpcReduction="20000"/>
          </a:bodyPr>
          <a:lstStyle/>
          <a:p>
            <a:pPr marL="285750" indent="-285750">
              <a:buFont typeface="Wingdings" panose="05000000000000000000" pitchFamily="2" charset="2"/>
              <a:buChar char="q"/>
            </a:pPr>
            <a:r>
              <a:rPr lang="en-US" dirty="0"/>
              <a:t>The </a:t>
            </a:r>
            <a:r>
              <a:rPr lang="en-US" b="1" dirty="0"/>
              <a:t>Sell Book Frame</a:t>
            </a:r>
            <a:r>
              <a:rPr lang="en-US" dirty="0"/>
              <a:t> is designed for processing book sales transactions. It includes the following components:</a:t>
            </a:r>
          </a:p>
          <a:p>
            <a:pPr>
              <a:buFont typeface="Arial" panose="020B0604020202020204" pitchFamily="34" charset="0"/>
              <a:buChar char="•"/>
            </a:pPr>
            <a:r>
              <a:rPr lang="en-US" b="1" dirty="0"/>
              <a:t>Book ID</a:t>
            </a:r>
            <a:r>
              <a:rPr lang="en-US" dirty="0"/>
              <a:t>: Unique identifier for the book.</a:t>
            </a:r>
          </a:p>
          <a:p>
            <a:pPr>
              <a:buFont typeface="Arial" panose="020B0604020202020204" pitchFamily="34" charset="0"/>
              <a:buChar char="•"/>
            </a:pPr>
            <a:r>
              <a:rPr lang="en-US" b="1" dirty="0"/>
              <a:t>Quantity</a:t>
            </a:r>
            <a:r>
              <a:rPr lang="en-US" dirty="0"/>
              <a:t>: Number of available copies for sale.</a:t>
            </a:r>
          </a:p>
          <a:p>
            <a:pPr>
              <a:buFont typeface="Arial" panose="020B0604020202020204" pitchFamily="34" charset="0"/>
              <a:buChar char="•"/>
            </a:pPr>
            <a:r>
              <a:rPr lang="en-US" b="1" dirty="0"/>
              <a:t>Name</a:t>
            </a:r>
            <a:r>
              <a:rPr lang="en-US" dirty="0"/>
              <a:t>: Title of the book being sold.</a:t>
            </a:r>
          </a:p>
          <a:p>
            <a:pPr>
              <a:buFont typeface="Arial" panose="020B0604020202020204" pitchFamily="34" charset="0"/>
              <a:buChar char="•"/>
            </a:pPr>
            <a:r>
              <a:rPr lang="en-US" b="1" dirty="0"/>
              <a:t>Edition</a:t>
            </a:r>
            <a:r>
              <a:rPr lang="en-US" dirty="0"/>
              <a:t>: The edition of the book being sold.</a:t>
            </a:r>
          </a:p>
          <a:p>
            <a:pPr>
              <a:buFont typeface="Arial" panose="020B0604020202020204" pitchFamily="34" charset="0"/>
              <a:buChar char="•"/>
            </a:pPr>
            <a:r>
              <a:rPr lang="en-US" b="1" dirty="0"/>
              <a:t>Publisher</a:t>
            </a:r>
            <a:r>
              <a:rPr lang="en-US" dirty="0"/>
              <a:t>: The name of the publisher of the book.</a:t>
            </a:r>
          </a:p>
          <a:p>
            <a:pPr>
              <a:buFont typeface="Arial" panose="020B0604020202020204" pitchFamily="34" charset="0"/>
              <a:buChar char="•"/>
            </a:pPr>
            <a:r>
              <a:rPr lang="en-US" b="1" dirty="0"/>
              <a:t>Price Per Day</a:t>
            </a:r>
            <a:r>
              <a:rPr lang="en-US" dirty="0"/>
              <a:t>: The rental price per day for the book.</a:t>
            </a:r>
          </a:p>
          <a:p>
            <a:pPr>
              <a:buFont typeface="Arial" panose="020B0604020202020204" pitchFamily="34" charset="0"/>
              <a:buChar char="•"/>
            </a:pPr>
            <a:r>
              <a:rPr lang="en-US" b="1" dirty="0"/>
              <a:t>Price For Book</a:t>
            </a:r>
            <a:r>
              <a:rPr lang="en-US" dirty="0"/>
              <a:t>: The purchase price of the book.</a:t>
            </a:r>
          </a:p>
          <a:p>
            <a:pPr>
              <a:buFont typeface="Arial" panose="020B0604020202020204" pitchFamily="34" charset="0"/>
              <a:buChar char="•"/>
            </a:pPr>
            <a:r>
              <a:rPr lang="en-US" b="1" dirty="0"/>
              <a:t>Pages</a:t>
            </a:r>
            <a:r>
              <a:rPr lang="en-US" dirty="0"/>
              <a:t>: The total number of pages in the book.</a:t>
            </a:r>
          </a:p>
          <a:p>
            <a:pPr marL="285750" indent="-285750">
              <a:buFont typeface="Wingdings" panose="05000000000000000000" pitchFamily="2" charset="2"/>
              <a:buChar char="q"/>
            </a:pPr>
            <a:r>
              <a:rPr lang="en-US" dirty="0"/>
              <a:t>Action buttons:</a:t>
            </a:r>
          </a:p>
          <a:p>
            <a:pPr>
              <a:buFont typeface="Arial" panose="020B0604020202020204" pitchFamily="34" charset="0"/>
              <a:buChar char="•"/>
            </a:pPr>
            <a:r>
              <a:rPr lang="en-US" b="1" dirty="0"/>
              <a:t>Sell</a:t>
            </a:r>
            <a:r>
              <a:rPr lang="en-US" dirty="0"/>
              <a:t>: A button to confirm and process the book sale.</a:t>
            </a:r>
          </a:p>
          <a:p>
            <a:pPr>
              <a:buFont typeface="Arial" panose="020B0604020202020204" pitchFamily="34" charset="0"/>
              <a:buChar char="•"/>
            </a:pPr>
            <a:r>
              <a:rPr lang="en-US" b="1" dirty="0"/>
              <a:t>Back</a:t>
            </a:r>
            <a:r>
              <a:rPr lang="en-US" dirty="0"/>
              <a:t>: A button to return to the previous page or menu.</a:t>
            </a:r>
          </a:p>
          <a:p>
            <a:endParaRPr lang="en-US" b="1" dirty="0"/>
          </a:p>
        </p:txBody>
      </p:sp>
    </p:spTree>
    <p:extLst>
      <p:ext uri="{BB962C8B-B14F-4D97-AF65-F5344CB8AC3E}">
        <p14:creationId xmlns:p14="http://schemas.microsoft.com/office/powerpoint/2010/main" val="3725381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E3238-189F-4E13-AD63-25B6431D26CF}"/>
              </a:ext>
            </a:extLst>
          </p:cNvPr>
          <p:cNvSpPr>
            <a:spLocks noGrp="1"/>
          </p:cNvSpPr>
          <p:nvPr>
            <p:ph type="title"/>
          </p:nvPr>
        </p:nvSpPr>
        <p:spPr>
          <a:xfrm>
            <a:off x="252365" y="359703"/>
            <a:ext cx="3273099" cy="438156"/>
          </a:xfrm>
        </p:spPr>
        <p:txBody>
          <a:bodyPr/>
          <a:lstStyle/>
          <a:p>
            <a:r>
              <a:rPr lang="en-US" dirty="0"/>
              <a:t>Rent Book frame</a:t>
            </a:r>
          </a:p>
        </p:txBody>
      </p:sp>
      <p:pic>
        <p:nvPicPr>
          <p:cNvPr id="6" name="Content Placeholder 5">
            <a:extLst>
              <a:ext uri="{FF2B5EF4-FFF2-40B4-BE49-F238E27FC236}">
                <a16:creationId xmlns:a16="http://schemas.microsoft.com/office/drawing/2014/main" id="{A6FE25D7-E491-4B3A-B07F-FDCBDAC77225}"/>
              </a:ext>
            </a:extLst>
          </p:cNvPr>
          <p:cNvPicPr>
            <a:picLocks noGrp="1" noChangeAspect="1"/>
          </p:cNvPicPr>
          <p:nvPr>
            <p:ph idx="1"/>
          </p:nvPr>
        </p:nvPicPr>
        <p:blipFill>
          <a:blip r:embed="rId2"/>
          <a:stretch>
            <a:fillRect/>
          </a:stretch>
        </p:blipFill>
        <p:spPr>
          <a:xfrm>
            <a:off x="6096000" y="73273"/>
            <a:ext cx="4930456" cy="2320303"/>
          </a:xfrm>
        </p:spPr>
      </p:pic>
      <p:sp>
        <p:nvSpPr>
          <p:cNvPr id="4" name="Text Placeholder 3">
            <a:extLst>
              <a:ext uri="{FF2B5EF4-FFF2-40B4-BE49-F238E27FC236}">
                <a16:creationId xmlns:a16="http://schemas.microsoft.com/office/drawing/2014/main" id="{BE6B3F41-AD90-464D-9AF1-93F56A7E65AB}"/>
              </a:ext>
            </a:extLst>
          </p:cNvPr>
          <p:cNvSpPr>
            <a:spLocks noGrp="1"/>
          </p:cNvSpPr>
          <p:nvPr>
            <p:ph type="body" sz="half" idx="2"/>
          </p:nvPr>
        </p:nvSpPr>
        <p:spPr>
          <a:xfrm>
            <a:off x="252365" y="842681"/>
            <a:ext cx="5359541" cy="4679575"/>
          </a:xfrm>
        </p:spPr>
        <p:txBody>
          <a:bodyPr>
            <a:normAutofit fontScale="77500" lnSpcReduction="20000"/>
          </a:bodyPr>
          <a:lstStyle/>
          <a:p>
            <a:pPr marL="285750" indent="-285750">
              <a:buFont typeface="Wingdings" panose="05000000000000000000" pitchFamily="2" charset="2"/>
              <a:buChar char="q"/>
            </a:pPr>
            <a:r>
              <a:rPr lang="en-US" dirty="0"/>
              <a:t>When the user enters the </a:t>
            </a:r>
            <a:r>
              <a:rPr lang="en-US" b="1" dirty="0"/>
              <a:t>Book ID</a:t>
            </a:r>
            <a:r>
              <a:rPr lang="en-US" dirty="0"/>
              <a:t> and clicks the </a:t>
            </a:r>
            <a:r>
              <a:rPr lang="en-US" b="1" dirty="0"/>
              <a:t>Search</a:t>
            </a:r>
            <a:r>
              <a:rPr lang="en-US" dirty="0"/>
              <a:t> button, the details of the book (such as </a:t>
            </a:r>
            <a:r>
              <a:rPr lang="en-US" b="1" dirty="0"/>
              <a:t>Name</a:t>
            </a:r>
            <a:r>
              <a:rPr lang="en-US" dirty="0"/>
              <a:t>, </a:t>
            </a:r>
            <a:r>
              <a:rPr lang="en-US" b="1" dirty="0"/>
              <a:t>Edition</a:t>
            </a:r>
            <a:r>
              <a:rPr lang="en-US" dirty="0"/>
              <a:t>, </a:t>
            </a:r>
            <a:r>
              <a:rPr lang="en-US" b="1" dirty="0"/>
              <a:t>Publisher</a:t>
            </a:r>
            <a:r>
              <a:rPr lang="en-US" dirty="0"/>
              <a:t>, </a:t>
            </a:r>
            <a:r>
              <a:rPr lang="en-US" b="1" dirty="0"/>
              <a:t>Price Per Day</a:t>
            </a:r>
            <a:r>
              <a:rPr lang="en-US" dirty="0"/>
              <a:t>, </a:t>
            </a:r>
            <a:r>
              <a:rPr lang="en-US" b="1" dirty="0"/>
              <a:t>Pages</a:t>
            </a:r>
            <a:r>
              <a:rPr lang="en-US" dirty="0"/>
              <a:t>) will automatically populate the corresponding fields in the form. The </a:t>
            </a:r>
            <a:r>
              <a:rPr lang="en-US" b="1" dirty="0"/>
              <a:t> Name</a:t>
            </a:r>
            <a:r>
              <a:rPr lang="en-US" dirty="0"/>
              <a:t>, </a:t>
            </a:r>
            <a:r>
              <a:rPr lang="en-US" b="1" dirty="0"/>
              <a:t>Edition</a:t>
            </a:r>
            <a:r>
              <a:rPr lang="en-US" dirty="0"/>
              <a:t>, </a:t>
            </a:r>
            <a:r>
              <a:rPr lang="en-US" b="1" dirty="0"/>
              <a:t>Publisher</a:t>
            </a:r>
            <a:r>
              <a:rPr lang="en-US" dirty="0"/>
              <a:t>, </a:t>
            </a:r>
            <a:r>
              <a:rPr lang="en-US" b="1" dirty="0"/>
              <a:t>Price Per Day </a:t>
            </a:r>
            <a:r>
              <a:rPr lang="en-US" dirty="0"/>
              <a:t>, </a:t>
            </a:r>
            <a:r>
              <a:rPr lang="en-US" b="1" dirty="0"/>
              <a:t>pages</a:t>
            </a:r>
            <a:r>
              <a:rPr lang="en-US" dirty="0"/>
              <a:t>) will automatically populate the corresponding fields in the form.</a:t>
            </a:r>
          </a:p>
          <a:p>
            <a:pPr marL="285750" indent="-285750">
              <a:buFont typeface="Wingdings" panose="05000000000000000000" pitchFamily="2" charset="2"/>
              <a:buChar char="Ø"/>
            </a:pPr>
            <a:r>
              <a:rPr lang="en-US" dirty="0"/>
              <a:t>Here's how it works:</a:t>
            </a:r>
          </a:p>
          <a:p>
            <a:pPr>
              <a:buFont typeface="+mj-lt"/>
              <a:buAutoNum type="arabicPeriod"/>
            </a:pPr>
            <a:r>
              <a:rPr lang="en-US" dirty="0"/>
              <a:t>The user enters the </a:t>
            </a:r>
            <a:r>
              <a:rPr lang="en-US" b="1" dirty="0"/>
              <a:t>Book ID</a:t>
            </a:r>
            <a:r>
              <a:rPr lang="en-US" dirty="0"/>
              <a:t>.</a:t>
            </a:r>
          </a:p>
          <a:p>
            <a:pPr>
              <a:buFont typeface="+mj-lt"/>
              <a:buAutoNum type="arabicPeriod"/>
            </a:pPr>
            <a:r>
              <a:rPr lang="en-US" dirty="0"/>
              <a:t>The user clicks the </a:t>
            </a:r>
            <a:r>
              <a:rPr lang="en-US" b="1" dirty="0"/>
              <a:t>Search</a:t>
            </a:r>
            <a:r>
              <a:rPr lang="en-US" dirty="0"/>
              <a:t> button.</a:t>
            </a:r>
          </a:p>
          <a:p>
            <a:pPr>
              <a:buFont typeface="+mj-lt"/>
              <a:buAutoNum type="arabicPeriod"/>
            </a:pPr>
            <a:r>
              <a:rPr lang="en-US" dirty="0"/>
              <a:t>The system fetches the details of the book from the database and populates the following fields:</a:t>
            </a:r>
          </a:p>
          <a:p>
            <a:pPr marL="742950" lvl="1" indent="-285750">
              <a:buFont typeface="+mj-lt"/>
              <a:buAutoNum type="arabicPeriod"/>
            </a:pPr>
            <a:r>
              <a:rPr lang="en-US" b="1" dirty="0"/>
              <a:t>Name</a:t>
            </a:r>
            <a:endParaRPr lang="en-US" dirty="0"/>
          </a:p>
          <a:p>
            <a:pPr marL="742950" lvl="1" indent="-285750">
              <a:buFont typeface="+mj-lt"/>
              <a:buAutoNum type="arabicPeriod"/>
            </a:pPr>
            <a:r>
              <a:rPr lang="en-US" b="1" dirty="0"/>
              <a:t>Edition</a:t>
            </a:r>
            <a:endParaRPr lang="en-US" dirty="0"/>
          </a:p>
          <a:p>
            <a:pPr marL="742950" lvl="1" indent="-285750">
              <a:buFont typeface="+mj-lt"/>
              <a:buAutoNum type="arabicPeriod"/>
            </a:pPr>
            <a:r>
              <a:rPr lang="en-US" b="1" dirty="0"/>
              <a:t>Publisher</a:t>
            </a:r>
            <a:endParaRPr lang="en-US" dirty="0"/>
          </a:p>
          <a:p>
            <a:pPr marL="742950" lvl="1" indent="-285750">
              <a:buFont typeface="+mj-lt"/>
              <a:buAutoNum type="arabicPeriod"/>
            </a:pPr>
            <a:r>
              <a:rPr lang="en-US" b="1" dirty="0"/>
              <a:t>Price Per Day</a:t>
            </a:r>
            <a:endParaRPr lang="en-US" dirty="0"/>
          </a:p>
          <a:p>
            <a:pPr marL="742950" lvl="1" indent="-285750">
              <a:buFont typeface="+mj-lt"/>
              <a:buAutoNum type="arabicPeriod"/>
            </a:pPr>
            <a:r>
              <a:rPr lang="en-US" b="1" dirty="0"/>
              <a:t>Pages</a:t>
            </a:r>
            <a:endParaRPr lang="en-US" dirty="0"/>
          </a:p>
          <a:p>
            <a:r>
              <a:rPr lang="en-US" dirty="0"/>
              <a:t>These fields will be displayed in the form automatically once the </a:t>
            </a:r>
            <a:r>
              <a:rPr lang="en-US" b="1" dirty="0"/>
              <a:t>Book ID</a:t>
            </a:r>
            <a:r>
              <a:rPr lang="en-US" dirty="0"/>
              <a:t> is found in the database, allowing the user to quickly verify the book information before returning it.</a:t>
            </a:r>
          </a:p>
          <a:p>
            <a:endParaRPr lang="en-US" dirty="0"/>
          </a:p>
        </p:txBody>
      </p:sp>
      <p:sp>
        <p:nvSpPr>
          <p:cNvPr id="5" name="Text Placeholder 3">
            <a:extLst>
              <a:ext uri="{FF2B5EF4-FFF2-40B4-BE49-F238E27FC236}">
                <a16:creationId xmlns:a16="http://schemas.microsoft.com/office/drawing/2014/main" id="{4A186C6A-3044-4B53-8B66-FEE2C16740B6}"/>
              </a:ext>
            </a:extLst>
          </p:cNvPr>
          <p:cNvSpPr txBox="1">
            <a:spLocks/>
          </p:cNvSpPr>
          <p:nvPr/>
        </p:nvSpPr>
        <p:spPr>
          <a:xfrm>
            <a:off x="5844988" y="2393576"/>
            <a:ext cx="5871883" cy="3451416"/>
          </a:xfrm>
          <a:prstGeom prst="rect">
            <a:avLst/>
          </a:prstGeom>
        </p:spPr>
        <p:txBody>
          <a:bodyPr vert="horz" lIns="91440" tIns="45720" rIns="91440" bIns="45720" rtlCol="0">
            <a:normAutofit fontScale="55000" lnSpcReduction="20000"/>
          </a:bodyPr>
          <a:lstStyle>
            <a:lvl1pPr marL="0" indent="0" algn="l" defTabSz="914400" rtl="0" eaLnBrk="1" latinLnBrk="0" hangingPunct="1">
              <a:lnSpc>
                <a:spcPct val="120000"/>
              </a:lnSpc>
              <a:spcBef>
                <a:spcPts val="1000"/>
              </a:spcBef>
              <a:buClr>
                <a:schemeClr val="accent1"/>
              </a:buClr>
              <a:buSzPct val="100000"/>
              <a:buFont typeface="Arial" panose="020B0604020202020204" pitchFamily="34" charset="0"/>
              <a:buNone/>
              <a:defRPr sz="1600" kern="1200">
                <a:solidFill>
                  <a:schemeClr val="tx1"/>
                </a:solidFill>
                <a:effectLst/>
                <a:latin typeface="+mn-lt"/>
                <a:ea typeface="+mn-ea"/>
                <a:cs typeface="+mn-cs"/>
              </a:defRPr>
            </a:lvl1pPr>
            <a:lvl2pPr marL="457200" indent="0" algn="l" defTabSz="914400" rtl="0" eaLnBrk="1" latinLnBrk="0" hangingPunct="1">
              <a:lnSpc>
                <a:spcPct val="120000"/>
              </a:lnSpc>
              <a:spcBef>
                <a:spcPts val="500"/>
              </a:spcBef>
              <a:buClr>
                <a:schemeClr val="accent1"/>
              </a:buClr>
              <a:buSzPct val="100000"/>
              <a:buFont typeface="Arial" panose="020B0604020202020204" pitchFamily="34" charset="0"/>
              <a:buNone/>
              <a:defRPr sz="1400" kern="1200" cap="none" baseline="0">
                <a:solidFill>
                  <a:schemeClr val="tx1"/>
                </a:solidFill>
                <a:effectLst/>
                <a:latin typeface="+mn-lt"/>
                <a:ea typeface="+mn-ea"/>
                <a:cs typeface="+mn-cs"/>
              </a:defRPr>
            </a:lvl2pPr>
            <a:lvl3pPr marL="914400" indent="0" algn="l" defTabSz="914400" rtl="0" eaLnBrk="1" latinLnBrk="0" hangingPunct="1">
              <a:lnSpc>
                <a:spcPct val="120000"/>
              </a:lnSpc>
              <a:spcBef>
                <a:spcPts val="500"/>
              </a:spcBef>
              <a:buClr>
                <a:schemeClr val="accent1"/>
              </a:buClr>
              <a:buSzPct val="100000"/>
              <a:buFont typeface="Arial" panose="020B0604020202020204" pitchFamily="34" charset="0"/>
              <a:buNone/>
              <a:defRPr sz="1200" kern="1200">
                <a:solidFill>
                  <a:schemeClr val="tx1"/>
                </a:solidFill>
                <a:effectLst/>
                <a:latin typeface="+mn-lt"/>
                <a:ea typeface="+mn-ea"/>
                <a:cs typeface="+mn-cs"/>
              </a:defRPr>
            </a:lvl3pPr>
            <a:lvl4pPr marL="1371600" indent="0" algn="l" defTabSz="914400" rtl="0" eaLnBrk="1" latinLnBrk="0" hangingPunct="1">
              <a:lnSpc>
                <a:spcPct val="120000"/>
              </a:lnSpc>
              <a:spcBef>
                <a:spcPts val="500"/>
              </a:spcBef>
              <a:buClr>
                <a:schemeClr val="accent1"/>
              </a:buClr>
              <a:buSzPct val="100000"/>
              <a:buFont typeface="Arial" panose="020B0604020202020204" pitchFamily="34" charset="0"/>
              <a:buNone/>
              <a:defRPr sz="1000" kern="1200" cap="none" baseline="0">
                <a:solidFill>
                  <a:schemeClr val="tx1"/>
                </a:solidFill>
                <a:effectLst/>
                <a:latin typeface="+mn-lt"/>
                <a:ea typeface="+mn-ea"/>
                <a:cs typeface="+mn-cs"/>
              </a:defRPr>
            </a:lvl4pPr>
            <a:lvl5pPr marL="1828800" indent="0" algn="l" defTabSz="914400" rtl="0" eaLnBrk="1" latinLnBrk="0" hangingPunct="1">
              <a:lnSpc>
                <a:spcPct val="120000"/>
              </a:lnSpc>
              <a:spcBef>
                <a:spcPts val="500"/>
              </a:spcBef>
              <a:buClr>
                <a:schemeClr val="accent1"/>
              </a:buClr>
              <a:buSzPct val="100000"/>
              <a:buFont typeface="Arial" panose="020B0604020202020204" pitchFamily="34" charset="0"/>
              <a:buNone/>
              <a:defRPr sz="1000" kern="1200">
                <a:solidFill>
                  <a:schemeClr val="tx1"/>
                </a:solidFill>
                <a:effectLst/>
                <a:latin typeface="+mn-lt"/>
                <a:ea typeface="+mn-ea"/>
                <a:cs typeface="+mn-cs"/>
              </a:defRPr>
            </a:lvl5pPr>
            <a:lvl6pPr marL="2286000" indent="0" algn="l" defTabSz="914400" rtl="0" eaLnBrk="1" latinLnBrk="0" hangingPunct="1">
              <a:lnSpc>
                <a:spcPct val="120000"/>
              </a:lnSpc>
              <a:spcBef>
                <a:spcPts val="500"/>
              </a:spcBef>
              <a:buClr>
                <a:schemeClr val="accent1"/>
              </a:buClr>
              <a:buSzPct val="100000"/>
              <a:buFont typeface="Arial" panose="020B0604020202020204" pitchFamily="34" charset="0"/>
              <a:buNone/>
              <a:defRPr sz="1000" kern="1200">
                <a:solidFill>
                  <a:schemeClr val="tx1"/>
                </a:solidFill>
                <a:effectLst/>
                <a:latin typeface="+mn-lt"/>
                <a:ea typeface="+mn-ea"/>
                <a:cs typeface="+mn-cs"/>
              </a:defRPr>
            </a:lvl6pPr>
            <a:lvl7pPr marL="2743200" indent="0" algn="l" defTabSz="914400" rtl="0" eaLnBrk="1" latinLnBrk="0" hangingPunct="1">
              <a:lnSpc>
                <a:spcPct val="120000"/>
              </a:lnSpc>
              <a:spcBef>
                <a:spcPts val="500"/>
              </a:spcBef>
              <a:buClr>
                <a:schemeClr val="accent1"/>
              </a:buClr>
              <a:buSzPct val="100000"/>
              <a:buFont typeface="Arial" panose="020B0604020202020204" pitchFamily="34" charset="0"/>
              <a:buNone/>
              <a:defRPr sz="1000" kern="1200">
                <a:solidFill>
                  <a:schemeClr val="tx1"/>
                </a:solidFill>
                <a:effectLst/>
                <a:latin typeface="+mn-lt"/>
                <a:ea typeface="+mn-ea"/>
                <a:cs typeface="+mn-cs"/>
              </a:defRPr>
            </a:lvl7pPr>
            <a:lvl8pPr marL="3200400" indent="0" algn="l" defTabSz="914400" rtl="0" eaLnBrk="1" latinLnBrk="0" hangingPunct="1">
              <a:lnSpc>
                <a:spcPct val="120000"/>
              </a:lnSpc>
              <a:spcBef>
                <a:spcPts val="500"/>
              </a:spcBef>
              <a:buClr>
                <a:schemeClr val="accent1"/>
              </a:buClr>
              <a:buSzPct val="100000"/>
              <a:buFont typeface="Arial" panose="020B0604020202020204" pitchFamily="34" charset="0"/>
              <a:buNone/>
              <a:defRPr sz="1000" kern="1200" baseline="0">
                <a:solidFill>
                  <a:schemeClr val="tx1"/>
                </a:solidFill>
                <a:effectLst/>
                <a:latin typeface="+mn-lt"/>
                <a:ea typeface="+mn-ea"/>
                <a:cs typeface="+mn-cs"/>
              </a:defRPr>
            </a:lvl8pPr>
            <a:lvl9pPr marL="3657600" indent="0" algn="l" defTabSz="914400" rtl="0" eaLnBrk="1" latinLnBrk="0" hangingPunct="1">
              <a:lnSpc>
                <a:spcPct val="120000"/>
              </a:lnSpc>
              <a:spcBef>
                <a:spcPts val="500"/>
              </a:spcBef>
              <a:buClr>
                <a:schemeClr val="accent1"/>
              </a:buClr>
              <a:buSzPct val="100000"/>
              <a:buFont typeface="Arial" panose="020B0604020202020204" pitchFamily="34" charset="0"/>
              <a:buNone/>
              <a:defRPr sz="1000" kern="1200" baseline="0">
                <a:solidFill>
                  <a:schemeClr val="tx1"/>
                </a:solidFill>
                <a:effectLst/>
                <a:latin typeface="+mn-lt"/>
                <a:ea typeface="+mn-ea"/>
                <a:cs typeface="+mn-cs"/>
              </a:defRPr>
            </a:lvl9pPr>
          </a:lstStyle>
          <a:p>
            <a:pPr marL="285750" indent="-285750">
              <a:buFont typeface="Wingdings" panose="05000000000000000000" pitchFamily="2" charset="2"/>
              <a:buChar char="q"/>
            </a:pPr>
            <a:r>
              <a:rPr lang="en-US" dirty="0"/>
              <a:t>When the user enters the </a:t>
            </a:r>
            <a:r>
              <a:rPr lang="en-US" b="1" dirty="0"/>
              <a:t>National ID</a:t>
            </a:r>
            <a:r>
              <a:rPr lang="en-US" dirty="0"/>
              <a:t> and clicks the </a:t>
            </a:r>
            <a:r>
              <a:rPr lang="en-US" b="1" dirty="0"/>
              <a:t>Search</a:t>
            </a:r>
            <a:r>
              <a:rPr lang="en-US" dirty="0"/>
              <a:t> button, the details related to the renter (such as </a:t>
            </a:r>
            <a:r>
              <a:rPr lang="en-US" b="1" dirty="0"/>
              <a:t>First Name</a:t>
            </a:r>
            <a:r>
              <a:rPr lang="en-US" dirty="0"/>
              <a:t>, </a:t>
            </a:r>
            <a:r>
              <a:rPr lang="en-US" b="1" dirty="0"/>
              <a:t>Last Name</a:t>
            </a:r>
            <a:r>
              <a:rPr lang="en-US" dirty="0"/>
              <a:t>, </a:t>
            </a:r>
            <a:r>
              <a:rPr lang="en-US" b="1" dirty="0"/>
              <a:t>Phone Number</a:t>
            </a:r>
            <a:r>
              <a:rPr lang="en-US" dirty="0"/>
              <a:t>, </a:t>
            </a:r>
            <a:r>
              <a:rPr lang="en-US" b="1" dirty="0"/>
              <a:t>Age</a:t>
            </a:r>
            <a:r>
              <a:rPr lang="en-US" dirty="0"/>
              <a:t>, </a:t>
            </a:r>
            <a:r>
              <a:rPr lang="en-US" b="1" dirty="0"/>
              <a:t>Gender</a:t>
            </a:r>
            <a:r>
              <a:rPr lang="en-US" dirty="0"/>
              <a:t>, </a:t>
            </a:r>
            <a:r>
              <a:rPr lang="en-US" b="1" dirty="0"/>
              <a:t>Date of Rent</a:t>
            </a:r>
            <a:r>
              <a:rPr lang="en-US" dirty="0"/>
              <a:t>, and </a:t>
            </a:r>
            <a:r>
              <a:rPr lang="en-US" b="1" dirty="0"/>
              <a:t>Date of Return</a:t>
            </a:r>
            <a:r>
              <a:rPr lang="en-US" dirty="0"/>
              <a:t>) will automatically populate the corresponding fields in the form.</a:t>
            </a:r>
          </a:p>
          <a:p>
            <a:pPr marL="285750" indent="-285750">
              <a:buFont typeface="Wingdings" panose="05000000000000000000" pitchFamily="2" charset="2"/>
              <a:buChar char="Ø"/>
            </a:pPr>
            <a:r>
              <a:rPr lang="en-US" dirty="0"/>
              <a:t>Here's how it works:</a:t>
            </a:r>
          </a:p>
          <a:p>
            <a:pPr>
              <a:buFont typeface="+mj-lt"/>
              <a:buAutoNum type="arabicPeriod"/>
            </a:pPr>
            <a:r>
              <a:rPr lang="en-US" dirty="0"/>
              <a:t>The user enters the </a:t>
            </a:r>
            <a:r>
              <a:rPr lang="en-US" b="1" dirty="0"/>
              <a:t>National ID</a:t>
            </a:r>
            <a:r>
              <a:rPr lang="en-US" dirty="0"/>
              <a:t>.</a:t>
            </a:r>
          </a:p>
          <a:p>
            <a:pPr>
              <a:buFont typeface="+mj-lt"/>
              <a:buAutoNum type="arabicPeriod"/>
            </a:pPr>
            <a:r>
              <a:rPr lang="en-US" dirty="0"/>
              <a:t>The user clicks the </a:t>
            </a:r>
            <a:r>
              <a:rPr lang="en-US" b="1" dirty="0"/>
              <a:t>Search</a:t>
            </a:r>
            <a:r>
              <a:rPr lang="en-US" dirty="0"/>
              <a:t> button.</a:t>
            </a:r>
          </a:p>
          <a:p>
            <a:pPr>
              <a:buFont typeface="+mj-lt"/>
              <a:buAutoNum type="arabicPeriod"/>
            </a:pPr>
            <a:r>
              <a:rPr lang="en-US" dirty="0"/>
              <a:t>The system fetches the renter's details from the database and populates the following fields:</a:t>
            </a:r>
          </a:p>
          <a:p>
            <a:pPr marL="742950" lvl="1" indent="-285750">
              <a:buFont typeface="+mj-lt"/>
              <a:buAutoNum type="arabicPeriod"/>
            </a:pPr>
            <a:r>
              <a:rPr lang="en-US" b="1" dirty="0"/>
              <a:t>First Name</a:t>
            </a:r>
            <a:endParaRPr lang="en-US" dirty="0"/>
          </a:p>
          <a:p>
            <a:pPr marL="742950" lvl="1" indent="-285750">
              <a:buFont typeface="+mj-lt"/>
              <a:buAutoNum type="arabicPeriod"/>
            </a:pPr>
            <a:r>
              <a:rPr lang="en-US" b="1" dirty="0"/>
              <a:t>Last Name</a:t>
            </a:r>
            <a:endParaRPr lang="en-US" dirty="0"/>
          </a:p>
          <a:p>
            <a:pPr marL="742950" lvl="1" indent="-285750">
              <a:buFont typeface="+mj-lt"/>
              <a:buAutoNum type="arabicPeriod"/>
            </a:pPr>
            <a:r>
              <a:rPr lang="en-US" b="1" dirty="0"/>
              <a:t>Phone Number</a:t>
            </a:r>
            <a:endParaRPr lang="en-US" dirty="0"/>
          </a:p>
          <a:p>
            <a:pPr marL="742950" lvl="1" indent="-285750">
              <a:buFont typeface="+mj-lt"/>
              <a:buAutoNum type="arabicPeriod"/>
            </a:pPr>
            <a:r>
              <a:rPr lang="en-US" b="1" dirty="0"/>
              <a:t>Age</a:t>
            </a:r>
            <a:endParaRPr lang="en-US" dirty="0"/>
          </a:p>
          <a:p>
            <a:pPr marL="742950" lvl="1" indent="-285750">
              <a:buFont typeface="+mj-lt"/>
              <a:buAutoNum type="arabicPeriod"/>
            </a:pPr>
            <a:r>
              <a:rPr lang="en-US" b="1" dirty="0"/>
              <a:t>Gender</a:t>
            </a:r>
            <a:endParaRPr lang="en-US" dirty="0"/>
          </a:p>
          <a:p>
            <a:pPr marL="742950" lvl="1" indent="-285750">
              <a:buFont typeface="+mj-lt"/>
              <a:buAutoNum type="arabicPeriod"/>
            </a:pPr>
            <a:r>
              <a:rPr lang="en-US" b="1" dirty="0"/>
              <a:t>Date of Rent</a:t>
            </a:r>
            <a:endParaRPr lang="en-US" dirty="0"/>
          </a:p>
          <a:p>
            <a:pPr marL="742950" lvl="1" indent="-285750">
              <a:buFont typeface="+mj-lt"/>
              <a:buAutoNum type="arabicPeriod"/>
            </a:pPr>
            <a:r>
              <a:rPr lang="en-US" b="1" dirty="0"/>
              <a:t>Date of Return</a:t>
            </a:r>
            <a:endParaRPr lang="en-US" dirty="0"/>
          </a:p>
          <a:p>
            <a:r>
              <a:rPr lang="en-US" dirty="0"/>
              <a:t>These fields will be automatically filled with the relevant information from the database, making the process of returning the book quicker and more efficient for the user.</a:t>
            </a:r>
          </a:p>
        </p:txBody>
      </p:sp>
    </p:spTree>
    <p:extLst>
      <p:ext uri="{BB962C8B-B14F-4D97-AF65-F5344CB8AC3E}">
        <p14:creationId xmlns:p14="http://schemas.microsoft.com/office/powerpoint/2010/main" val="39182599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CBC0AC-0C4F-49B8-A2C3-51FEA3FFAA8F}"/>
              </a:ext>
            </a:extLst>
          </p:cNvPr>
          <p:cNvSpPr>
            <a:spLocks noGrp="1"/>
          </p:cNvSpPr>
          <p:nvPr>
            <p:ph type="title"/>
          </p:nvPr>
        </p:nvSpPr>
        <p:spPr>
          <a:xfrm>
            <a:off x="144788" y="207304"/>
            <a:ext cx="3273099" cy="456086"/>
          </a:xfrm>
        </p:spPr>
        <p:txBody>
          <a:bodyPr>
            <a:normAutofit fontScale="90000"/>
          </a:bodyPr>
          <a:lstStyle/>
          <a:p>
            <a:r>
              <a:rPr lang="en-US" dirty="0"/>
              <a:t>Return Book frame</a:t>
            </a:r>
          </a:p>
        </p:txBody>
      </p:sp>
      <p:pic>
        <p:nvPicPr>
          <p:cNvPr id="6" name="Content Placeholder 5">
            <a:extLst>
              <a:ext uri="{FF2B5EF4-FFF2-40B4-BE49-F238E27FC236}">
                <a16:creationId xmlns:a16="http://schemas.microsoft.com/office/drawing/2014/main" id="{5EBDC7E8-A637-4E24-B77F-8FF10C8B8740}"/>
              </a:ext>
            </a:extLst>
          </p:cNvPr>
          <p:cNvPicPr>
            <a:picLocks noGrp="1" noChangeAspect="1"/>
          </p:cNvPicPr>
          <p:nvPr>
            <p:ph idx="1"/>
          </p:nvPr>
        </p:nvPicPr>
        <p:blipFill>
          <a:blip r:embed="rId2"/>
          <a:stretch>
            <a:fillRect/>
          </a:stretch>
        </p:blipFill>
        <p:spPr>
          <a:xfrm>
            <a:off x="5486399" y="147918"/>
            <a:ext cx="5144387" cy="2483224"/>
          </a:xfrm>
        </p:spPr>
      </p:pic>
      <p:sp>
        <p:nvSpPr>
          <p:cNvPr id="4" name="Text Placeholder 3">
            <a:extLst>
              <a:ext uri="{FF2B5EF4-FFF2-40B4-BE49-F238E27FC236}">
                <a16:creationId xmlns:a16="http://schemas.microsoft.com/office/drawing/2014/main" id="{BAB27DF6-C216-4082-A9CA-39DD82AC973D}"/>
              </a:ext>
            </a:extLst>
          </p:cNvPr>
          <p:cNvSpPr>
            <a:spLocks noGrp="1"/>
          </p:cNvSpPr>
          <p:nvPr>
            <p:ph type="body" sz="half" idx="2"/>
          </p:nvPr>
        </p:nvSpPr>
        <p:spPr>
          <a:xfrm>
            <a:off x="342012" y="932330"/>
            <a:ext cx="5144387" cy="4365811"/>
          </a:xfrm>
        </p:spPr>
        <p:txBody>
          <a:bodyPr>
            <a:normAutofit fontScale="62500" lnSpcReduction="20000"/>
          </a:bodyPr>
          <a:lstStyle/>
          <a:p>
            <a:pPr marL="285750" indent="-285750">
              <a:buFont typeface="Wingdings" panose="05000000000000000000" pitchFamily="2" charset="2"/>
              <a:buChar char="q"/>
            </a:pPr>
            <a:r>
              <a:rPr lang="en-US" b="1" dirty="0"/>
              <a:t>Book Details:</a:t>
            </a:r>
          </a:p>
          <a:p>
            <a:pPr>
              <a:buFont typeface="Arial" panose="020B0604020202020204" pitchFamily="34" charset="0"/>
              <a:buChar char="•"/>
            </a:pPr>
            <a:r>
              <a:rPr lang="en-US" b="1" dirty="0"/>
              <a:t>Rental ID</a:t>
            </a:r>
            <a:r>
              <a:rPr lang="en-US" dirty="0"/>
              <a:t>: Unique identifier for the rental.</a:t>
            </a:r>
          </a:p>
          <a:p>
            <a:pPr>
              <a:buFont typeface="Arial" panose="020B0604020202020204" pitchFamily="34" charset="0"/>
              <a:buChar char="•"/>
            </a:pPr>
            <a:r>
              <a:rPr lang="en-US" b="1" dirty="0"/>
              <a:t>Book ID</a:t>
            </a:r>
            <a:r>
              <a:rPr lang="en-US" dirty="0"/>
              <a:t>: Unique identifier for the book.</a:t>
            </a:r>
          </a:p>
          <a:p>
            <a:pPr>
              <a:buFont typeface="Arial" panose="020B0604020202020204" pitchFamily="34" charset="0"/>
              <a:buChar char="•"/>
            </a:pPr>
            <a:r>
              <a:rPr lang="en-US" b="1" dirty="0"/>
              <a:t>Name</a:t>
            </a:r>
            <a:r>
              <a:rPr lang="en-US" dirty="0"/>
              <a:t>: Title of the book.</a:t>
            </a:r>
          </a:p>
          <a:p>
            <a:pPr>
              <a:buFont typeface="Arial" panose="020B0604020202020204" pitchFamily="34" charset="0"/>
              <a:buChar char="•"/>
            </a:pPr>
            <a:r>
              <a:rPr lang="en-US" b="1" dirty="0"/>
              <a:t>Edition</a:t>
            </a:r>
            <a:r>
              <a:rPr lang="en-US" dirty="0"/>
              <a:t>: Book edition.</a:t>
            </a:r>
          </a:p>
          <a:p>
            <a:pPr>
              <a:buFont typeface="Arial" panose="020B0604020202020204" pitchFamily="34" charset="0"/>
              <a:buChar char="•"/>
            </a:pPr>
            <a:r>
              <a:rPr lang="en-US" b="1" dirty="0"/>
              <a:t>Publisher</a:t>
            </a:r>
            <a:r>
              <a:rPr lang="en-US" dirty="0"/>
              <a:t>: Book publisher.</a:t>
            </a:r>
          </a:p>
          <a:p>
            <a:pPr>
              <a:buFont typeface="Arial" panose="020B0604020202020204" pitchFamily="34" charset="0"/>
              <a:buChar char="•"/>
            </a:pPr>
            <a:r>
              <a:rPr lang="en-US" b="1" dirty="0"/>
              <a:t>Price Per Day</a:t>
            </a:r>
            <a:r>
              <a:rPr lang="en-US" dirty="0"/>
              <a:t>: Daily rental fee.</a:t>
            </a:r>
          </a:p>
          <a:p>
            <a:pPr>
              <a:buFont typeface="Arial" panose="020B0604020202020204" pitchFamily="34" charset="0"/>
              <a:buChar char="•"/>
            </a:pPr>
            <a:r>
              <a:rPr lang="en-US" b="1" dirty="0"/>
              <a:t>Pages</a:t>
            </a:r>
            <a:r>
              <a:rPr lang="en-US" dirty="0"/>
              <a:t>: Number of pages.</a:t>
            </a:r>
          </a:p>
          <a:p>
            <a:pPr marL="285750" indent="-285750">
              <a:buFont typeface="Wingdings" panose="05000000000000000000" pitchFamily="2" charset="2"/>
              <a:buChar char="q"/>
            </a:pPr>
            <a:r>
              <a:rPr lang="en-US" b="1" dirty="0"/>
              <a:t>Customer Details:</a:t>
            </a:r>
          </a:p>
          <a:p>
            <a:pPr>
              <a:buFont typeface="Arial" panose="020B0604020202020204" pitchFamily="34" charset="0"/>
              <a:buChar char="•"/>
            </a:pPr>
            <a:r>
              <a:rPr lang="en-US" b="1" dirty="0"/>
              <a:t>National ID</a:t>
            </a:r>
            <a:r>
              <a:rPr lang="en-US" dirty="0"/>
              <a:t>: Customer’s ID number.</a:t>
            </a:r>
          </a:p>
          <a:p>
            <a:pPr>
              <a:buFont typeface="Arial" panose="020B0604020202020204" pitchFamily="34" charset="0"/>
              <a:buChar char="•"/>
            </a:pPr>
            <a:r>
              <a:rPr lang="en-US" b="1" dirty="0"/>
              <a:t>First/Last Name</a:t>
            </a:r>
            <a:r>
              <a:rPr lang="en-US" dirty="0"/>
              <a:t>: Customer’s full name.</a:t>
            </a:r>
          </a:p>
          <a:p>
            <a:pPr>
              <a:buFont typeface="Arial" panose="020B0604020202020204" pitchFamily="34" charset="0"/>
              <a:buChar char="•"/>
            </a:pPr>
            <a:r>
              <a:rPr lang="en-US" b="1" dirty="0"/>
              <a:t>Phone Number</a:t>
            </a:r>
            <a:r>
              <a:rPr lang="en-US" dirty="0"/>
              <a:t>: Contact number.</a:t>
            </a:r>
          </a:p>
          <a:p>
            <a:pPr>
              <a:buFont typeface="Arial" panose="020B0604020202020204" pitchFamily="34" charset="0"/>
              <a:buChar char="•"/>
            </a:pPr>
            <a:r>
              <a:rPr lang="en-US" b="1" dirty="0"/>
              <a:t>Age</a:t>
            </a:r>
            <a:r>
              <a:rPr lang="en-US" dirty="0"/>
              <a:t>: Customer’s age.</a:t>
            </a:r>
          </a:p>
          <a:p>
            <a:pPr>
              <a:buFont typeface="Arial" panose="020B0604020202020204" pitchFamily="34" charset="0"/>
              <a:buChar char="•"/>
            </a:pPr>
            <a:r>
              <a:rPr lang="en-US" b="1" dirty="0"/>
              <a:t>Gender</a:t>
            </a:r>
            <a:r>
              <a:rPr lang="en-US" dirty="0"/>
              <a:t>: Male/Female.</a:t>
            </a:r>
          </a:p>
          <a:p>
            <a:pPr>
              <a:buFont typeface="Arial" panose="020B0604020202020204" pitchFamily="34" charset="0"/>
              <a:buChar char="•"/>
            </a:pPr>
            <a:r>
              <a:rPr lang="en-US" b="1" dirty="0"/>
              <a:t>Date of Rent/Return</a:t>
            </a:r>
            <a:r>
              <a:rPr lang="en-US" dirty="0"/>
              <a:t>: Rental duration dates.</a:t>
            </a:r>
          </a:p>
          <a:p>
            <a:endParaRPr lang="en-US" dirty="0"/>
          </a:p>
        </p:txBody>
      </p:sp>
      <p:sp>
        <p:nvSpPr>
          <p:cNvPr id="5" name="Text Placeholder 3">
            <a:extLst>
              <a:ext uri="{FF2B5EF4-FFF2-40B4-BE49-F238E27FC236}">
                <a16:creationId xmlns:a16="http://schemas.microsoft.com/office/drawing/2014/main" id="{21C20C53-0763-4FD8-9434-6BD2EB035E9F}"/>
              </a:ext>
            </a:extLst>
          </p:cNvPr>
          <p:cNvSpPr txBox="1">
            <a:spLocks/>
          </p:cNvSpPr>
          <p:nvPr/>
        </p:nvSpPr>
        <p:spPr>
          <a:xfrm>
            <a:off x="5339158" y="2765612"/>
            <a:ext cx="5144387" cy="2604247"/>
          </a:xfrm>
          <a:prstGeom prst="rect">
            <a:avLst/>
          </a:prstGeom>
        </p:spPr>
        <p:txBody>
          <a:bodyPr vert="horz" lIns="91440" tIns="45720" rIns="91440" bIns="45720" rtlCol="0">
            <a:normAutofit fontScale="77500" lnSpcReduction="20000"/>
          </a:bodyPr>
          <a:lstStyle>
            <a:lvl1pPr marL="0" indent="0" algn="l" defTabSz="914400" rtl="0" eaLnBrk="1" latinLnBrk="0" hangingPunct="1">
              <a:lnSpc>
                <a:spcPct val="120000"/>
              </a:lnSpc>
              <a:spcBef>
                <a:spcPts val="1000"/>
              </a:spcBef>
              <a:buClr>
                <a:schemeClr val="accent1"/>
              </a:buClr>
              <a:buSzPct val="100000"/>
              <a:buFont typeface="Arial" panose="020B0604020202020204" pitchFamily="34" charset="0"/>
              <a:buNone/>
              <a:defRPr sz="1600" kern="1200">
                <a:solidFill>
                  <a:schemeClr val="tx1"/>
                </a:solidFill>
                <a:effectLst/>
                <a:latin typeface="+mn-lt"/>
                <a:ea typeface="+mn-ea"/>
                <a:cs typeface="+mn-cs"/>
              </a:defRPr>
            </a:lvl1pPr>
            <a:lvl2pPr marL="457200" indent="0" algn="l" defTabSz="914400" rtl="0" eaLnBrk="1" latinLnBrk="0" hangingPunct="1">
              <a:lnSpc>
                <a:spcPct val="120000"/>
              </a:lnSpc>
              <a:spcBef>
                <a:spcPts val="500"/>
              </a:spcBef>
              <a:buClr>
                <a:schemeClr val="accent1"/>
              </a:buClr>
              <a:buSzPct val="100000"/>
              <a:buFont typeface="Arial" panose="020B0604020202020204" pitchFamily="34" charset="0"/>
              <a:buNone/>
              <a:defRPr sz="1400" kern="1200" cap="none" baseline="0">
                <a:solidFill>
                  <a:schemeClr val="tx1"/>
                </a:solidFill>
                <a:effectLst/>
                <a:latin typeface="+mn-lt"/>
                <a:ea typeface="+mn-ea"/>
                <a:cs typeface="+mn-cs"/>
              </a:defRPr>
            </a:lvl2pPr>
            <a:lvl3pPr marL="914400" indent="0" algn="l" defTabSz="914400" rtl="0" eaLnBrk="1" latinLnBrk="0" hangingPunct="1">
              <a:lnSpc>
                <a:spcPct val="120000"/>
              </a:lnSpc>
              <a:spcBef>
                <a:spcPts val="500"/>
              </a:spcBef>
              <a:buClr>
                <a:schemeClr val="accent1"/>
              </a:buClr>
              <a:buSzPct val="100000"/>
              <a:buFont typeface="Arial" panose="020B0604020202020204" pitchFamily="34" charset="0"/>
              <a:buNone/>
              <a:defRPr sz="1200" kern="1200">
                <a:solidFill>
                  <a:schemeClr val="tx1"/>
                </a:solidFill>
                <a:effectLst/>
                <a:latin typeface="+mn-lt"/>
                <a:ea typeface="+mn-ea"/>
                <a:cs typeface="+mn-cs"/>
              </a:defRPr>
            </a:lvl3pPr>
            <a:lvl4pPr marL="1371600" indent="0" algn="l" defTabSz="914400" rtl="0" eaLnBrk="1" latinLnBrk="0" hangingPunct="1">
              <a:lnSpc>
                <a:spcPct val="120000"/>
              </a:lnSpc>
              <a:spcBef>
                <a:spcPts val="500"/>
              </a:spcBef>
              <a:buClr>
                <a:schemeClr val="accent1"/>
              </a:buClr>
              <a:buSzPct val="100000"/>
              <a:buFont typeface="Arial" panose="020B0604020202020204" pitchFamily="34" charset="0"/>
              <a:buNone/>
              <a:defRPr sz="1000" kern="1200" cap="none" baseline="0">
                <a:solidFill>
                  <a:schemeClr val="tx1"/>
                </a:solidFill>
                <a:effectLst/>
                <a:latin typeface="+mn-lt"/>
                <a:ea typeface="+mn-ea"/>
                <a:cs typeface="+mn-cs"/>
              </a:defRPr>
            </a:lvl4pPr>
            <a:lvl5pPr marL="1828800" indent="0" algn="l" defTabSz="914400" rtl="0" eaLnBrk="1" latinLnBrk="0" hangingPunct="1">
              <a:lnSpc>
                <a:spcPct val="120000"/>
              </a:lnSpc>
              <a:spcBef>
                <a:spcPts val="500"/>
              </a:spcBef>
              <a:buClr>
                <a:schemeClr val="accent1"/>
              </a:buClr>
              <a:buSzPct val="100000"/>
              <a:buFont typeface="Arial" panose="020B0604020202020204" pitchFamily="34" charset="0"/>
              <a:buNone/>
              <a:defRPr sz="1000" kern="1200">
                <a:solidFill>
                  <a:schemeClr val="tx1"/>
                </a:solidFill>
                <a:effectLst/>
                <a:latin typeface="+mn-lt"/>
                <a:ea typeface="+mn-ea"/>
                <a:cs typeface="+mn-cs"/>
              </a:defRPr>
            </a:lvl5pPr>
            <a:lvl6pPr marL="2286000" indent="0" algn="l" defTabSz="914400" rtl="0" eaLnBrk="1" latinLnBrk="0" hangingPunct="1">
              <a:lnSpc>
                <a:spcPct val="120000"/>
              </a:lnSpc>
              <a:spcBef>
                <a:spcPts val="500"/>
              </a:spcBef>
              <a:buClr>
                <a:schemeClr val="accent1"/>
              </a:buClr>
              <a:buSzPct val="100000"/>
              <a:buFont typeface="Arial" panose="020B0604020202020204" pitchFamily="34" charset="0"/>
              <a:buNone/>
              <a:defRPr sz="1000" kern="1200">
                <a:solidFill>
                  <a:schemeClr val="tx1"/>
                </a:solidFill>
                <a:effectLst/>
                <a:latin typeface="+mn-lt"/>
                <a:ea typeface="+mn-ea"/>
                <a:cs typeface="+mn-cs"/>
              </a:defRPr>
            </a:lvl6pPr>
            <a:lvl7pPr marL="2743200" indent="0" algn="l" defTabSz="914400" rtl="0" eaLnBrk="1" latinLnBrk="0" hangingPunct="1">
              <a:lnSpc>
                <a:spcPct val="120000"/>
              </a:lnSpc>
              <a:spcBef>
                <a:spcPts val="500"/>
              </a:spcBef>
              <a:buClr>
                <a:schemeClr val="accent1"/>
              </a:buClr>
              <a:buSzPct val="100000"/>
              <a:buFont typeface="Arial" panose="020B0604020202020204" pitchFamily="34" charset="0"/>
              <a:buNone/>
              <a:defRPr sz="1000" kern="1200">
                <a:solidFill>
                  <a:schemeClr val="tx1"/>
                </a:solidFill>
                <a:effectLst/>
                <a:latin typeface="+mn-lt"/>
                <a:ea typeface="+mn-ea"/>
                <a:cs typeface="+mn-cs"/>
              </a:defRPr>
            </a:lvl7pPr>
            <a:lvl8pPr marL="3200400" indent="0" algn="l" defTabSz="914400" rtl="0" eaLnBrk="1" latinLnBrk="0" hangingPunct="1">
              <a:lnSpc>
                <a:spcPct val="120000"/>
              </a:lnSpc>
              <a:spcBef>
                <a:spcPts val="500"/>
              </a:spcBef>
              <a:buClr>
                <a:schemeClr val="accent1"/>
              </a:buClr>
              <a:buSzPct val="100000"/>
              <a:buFont typeface="Arial" panose="020B0604020202020204" pitchFamily="34" charset="0"/>
              <a:buNone/>
              <a:defRPr sz="1000" kern="1200" baseline="0">
                <a:solidFill>
                  <a:schemeClr val="tx1"/>
                </a:solidFill>
                <a:effectLst/>
                <a:latin typeface="+mn-lt"/>
                <a:ea typeface="+mn-ea"/>
                <a:cs typeface="+mn-cs"/>
              </a:defRPr>
            </a:lvl8pPr>
            <a:lvl9pPr marL="3657600" indent="0" algn="l" defTabSz="914400" rtl="0" eaLnBrk="1" latinLnBrk="0" hangingPunct="1">
              <a:lnSpc>
                <a:spcPct val="120000"/>
              </a:lnSpc>
              <a:spcBef>
                <a:spcPts val="500"/>
              </a:spcBef>
              <a:buClr>
                <a:schemeClr val="accent1"/>
              </a:buClr>
              <a:buSzPct val="100000"/>
              <a:buFont typeface="Arial" panose="020B0604020202020204" pitchFamily="34" charset="0"/>
              <a:buNone/>
              <a:defRPr sz="1000" kern="1200" baseline="0">
                <a:solidFill>
                  <a:schemeClr val="tx1"/>
                </a:solidFill>
                <a:effectLst/>
                <a:latin typeface="+mn-lt"/>
                <a:ea typeface="+mn-ea"/>
                <a:cs typeface="+mn-cs"/>
              </a:defRPr>
            </a:lvl9pPr>
          </a:lstStyle>
          <a:p>
            <a:pPr marL="285750" indent="-285750">
              <a:buFont typeface="Wingdings" panose="05000000000000000000" pitchFamily="2" charset="2"/>
              <a:buChar char="q"/>
            </a:pPr>
            <a:r>
              <a:rPr lang="en-US" b="1" dirty="0"/>
              <a:t>Buttons:</a:t>
            </a:r>
          </a:p>
          <a:p>
            <a:pPr>
              <a:buFont typeface="Arial" panose="020B0604020202020204" pitchFamily="34" charset="0"/>
              <a:buChar char="•"/>
            </a:pPr>
            <a:r>
              <a:rPr lang="en-US" b="1" dirty="0"/>
              <a:t>Search</a:t>
            </a:r>
            <a:r>
              <a:rPr lang="en-US" dirty="0"/>
              <a:t>: Fetches details based on the Rental ID or Book ID.</a:t>
            </a:r>
          </a:p>
          <a:p>
            <a:pPr>
              <a:buFont typeface="Arial" panose="020B0604020202020204" pitchFamily="34" charset="0"/>
              <a:buChar char="•"/>
            </a:pPr>
            <a:r>
              <a:rPr lang="en-US" b="1" dirty="0"/>
              <a:t>Return Book</a:t>
            </a:r>
            <a:r>
              <a:rPr lang="en-US" dirty="0"/>
              <a:t>: Finalizes the return process and calculates costs.</a:t>
            </a:r>
          </a:p>
          <a:p>
            <a:pPr>
              <a:buFont typeface="Arial" panose="020B0604020202020204" pitchFamily="34" charset="0"/>
              <a:buChar char="•"/>
            </a:pPr>
            <a:r>
              <a:rPr lang="en-US" b="1" dirty="0"/>
              <a:t>Back</a:t>
            </a:r>
            <a:r>
              <a:rPr lang="en-US" dirty="0"/>
              <a:t>: Returns to the previous screen.</a:t>
            </a:r>
          </a:p>
          <a:p>
            <a:pPr marL="285750" indent="-285750">
              <a:buFont typeface="Wingdings" panose="05000000000000000000" pitchFamily="2" charset="2"/>
              <a:buChar char="q"/>
            </a:pPr>
            <a:r>
              <a:rPr lang="en-US" b="1" dirty="0"/>
              <a:t>Process Flow:</a:t>
            </a:r>
          </a:p>
          <a:p>
            <a:pPr>
              <a:buFont typeface="+mj-lt"/>
              <a:buAutoNum type="arabicPeriod"/>
            </a:pPr>
            <a:r>
              <a:rPr lang="en-US" dirty="0"/>
              <a:t>Enter </a:t>
            </a:r>
            <a:r>
              <a:rPr lang="en-US" b="1" dirty="0"/>
              <a:t>Rental ID</a:t>
            </a:r>
            <a:r>
              <a:rPr lang="en-US" dirty="0"/>
              <a:t> or </a:t>
            </a:r>
            <a:r>
              <a:rPr lang="en-US" b="1" dirty="0"/>
              <a:t>Book ID</a:t>
            </a:r>
            <a:r>
              <a:rPr lang="en-US" dirty="0"/>
              <a:t>.</a:t>
            </a:r>
          </a:p>
          <a:p>
            <a:pPr>
              <a:buFont typeface="+mj-lt"/>
              <a:buAutoNum type="arabicPeriod"/>
            </a:pPr>
            <a:r>
              <a:rPr lang="en-US" dirty="0"/>
              <a:t>Click </a:t>
            </a:r>
            <a:r>
              <a:rPr lang="en-US" b="1" dirty="0"/>
              <a:t>Search</a:t>
            </a:r>
            <a:r>
              <a:rPr lang="en-US" dirty="0"/>
              <a:t> to auto-fill the fields.</a:t>
            </a:r>
          </a:p>
          <a:p>
            <a:pPr>
              <a:buFont typeface="+mj-lt"/>
              <a:buAutoNum type="arabicPeriod"/>
            </a:pPr>
            <a:r>
              <a:rPr lang="en-US" dirty="0"/>
              <a:t>Review details and click </a:t>
            </a:r>
            <a:r>
              <a:rPr lang="en-US" b="1" dirty="0"/>
              <a:t>Return Book</a:t>
            </a:r>
            <a:r>
              <a:rPr lang="en-US" dirty="0"/>
              <a:t> to complete the process.</a:t>
            </a:r>
          </a:p>
        </p:txBody>
      </p:sp>
    </p:spTree>
    <p:extLst>
      <p:ext uri="{BB962C8B-B14F-4D97-AF65-F5344CB8AC3E}">
        <p14:creationId xmlns:p14="http://schemas.microsoft.com/office/powerpoint/2010/main" val="23136087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66A72B-E10C-4771-9627-7FF7AACC53E9}"/>
              </a:ext>
            </a:extLst>
          </p:cNvPr>
          <p:cNvSpPr>
            <a:spLocks noGrp="1"/>
          </p:cNvSpPr>
          <p:nvPr>
            <p:ph type="title"/>
          </p:nvPr>
        </p:nvSpPr>
        <p:spPr>
          <a:xfrm>
            <a:off x="306154" y="216268"/>
            <a:ext cx="4221022" cy="787780"/>
          </a:xfrm>
        </p:spPr>
        <p:txBody>
          <a:bodyPr/>
          <a:lstStyle/>
          <a:p>
            <a:r>
              <a:rPr lang="en-US" dirty="0"/>
              <a:t>The task of team members</a:t>
            </a:r>
          </a:p>
        </p:txBody>
      </p:sp>
      <p:sp>
        <p:nvSpPr>
          <p:cNvPr id="4" name="Text Placeholder 3">
            <a:extLst>
              <a:ext uri="{FF2B5EF4-FFF2-40B4-BE49-F238E27FC236}">
                <a16:creationId xmlns:a16="http://schemas.microsoft.com/office/drawing/2014/main" id="{4AB37ECF-35EE-4F9D-BEBB-CEBD62B8505E}"/>
              </a:ext>
            </a:extLst>
          </p:cNvPr>
          <p:cNvSpPr>
            <a:spLocks noGrp="1"/>
          </p:cNvSpPr>
          <p:nvPr>
            <p:ph type="body" sz="half" idx="2"/>
          </p:nvPr>
        </p:nvSpPr>
        <p:spPr>
          <a:xfrm>
            <a:off x="306155" y="1004049"/>
            <a:ext cx="10836974" cy="4410633"/>
          </a:xfrm>
        </p:spPr>
        <p:txBody>
          <a:bodyPr/>
          <a:lstStyle/>
          <a:p>
            <a:pPr marL="342900" indent="-342900">
              <a:buFont typeface="+mj-lt"/>
              <a:buAutoNum type="arabicPeriod"/>
            </a:pPr>
            <a:r>
              <a:rPr lang="en-US" dirty="0"/>
              <a:t>Database and Connection:</a:t>
            </a:r>
            <a:br>
              <a:rPr lang="en-US" dirty="0"/>
            </a:br>
            <a:r>
              <a:rPr lang="en-US" dirty="0"/>
              <a:t>Mohamed Sayed </a:t>
            </a:r>
            <a:r>
              <a:rPr lang="en-US" dirty="0" err="1"/>
              <a:t>Abdelrazek</a:t>
            </a:r>
            <a:br>
              <a:rPr lang="en-US" dirty="0"/>
            </a:br>
            <a:r>
              <a:rPr lang="en-US" dirty="0"/>
              <a:t>Mohamed Saleh </a:t>
            </a:r>
            <a:r>
              <a:rPr lang="en-US" dirty="0" err="1"/>
              <a:t>Hemida</a:t>
            </a:r>
            <a:br>
              <a:rPr lang="en-US" dirty="0"/>
            </a:br>
            <a:endParaRPr lang="en-US" dirty="0"/>
          </a:p>
          <a:p>
            <a:pPr marL="342900" indent="-342900">
              <a:buFont typeface="+mj-lt"/>
              <a:buAutoNum type="arabicPeriod"/>
            </a:pPr>
            <a:r>
              <a:rPr lang="en-US" dirty="0"/>
              <a:t>GUI:</a:t>
            </a:r>
            <a:br>
              <a:rPr lang="en-US" dirty="0"/>
            </a:br>
            <a:r>
              <a:rPr lang="en-US" dirty="0"/>
              <a:t>Mohamed Tamer Mohamed</a:t>
            </a:r>
            <a:br>
              <a:rPr lang="en-US" dirty="0"/>
            </a:br>
            <a:r>
              <a:rPr lang="en-US" dirty="0" err="1"/>
              <a:t>Mohamed</a:t>
            </a:r>
            <a:r>
              <a:rPr lang="en-US" dirty="0"/>
              <a:t> Saeed Hussein</a:t>
            </a:r>
            <a:br>
              <a:rPr lang="en-US" dirty="0"/>
            </a:br>
            <a:br>
              <a:rPr lang="en-US" dirty="0"/>
            </a:br>
            <a:endParaRPr lang="en-US" dirty="0"/>
          </a:p>
          <a:p>
            <a:pPr marL="342900" indent="-342900">
              <a:buFont typeface="+mj-lt"/>
              <a:buAutoNum type="arabicPeriod"/>
            </a:pPr>
            <a:r>
              <a:rPr lang="en-US" dirty="0"/>
              <a:t>Integration and Testing:</a:t>
            </a:r>
            <a:br>
              <a:rPr lang="en-US" dirty="0"/>
            </a:br>
            <a:r>
              <a:rPr lang="en-US" dirty="0"/>
              <a:t>Youssef Nasr Mohamed</a:t>
            </a:r>
            <a:br>
              <a:rPr lang="en-US" dirty="0"/>
            </a:br>
            <a:r>
              <a:rPr lang="en-US" dirty="0" err="1"/>
              <a:t>Moahmed</a:t>
            </a:r>
            <a:r>
              <a:rPr lang="en-US" dirty="0"/>
              <a:t> Saeed Hussein</a:t>
            </a:r>
            <a:br>
              <a:rPr lang="en-US" dirty="0"/>
            </a:br>
            <a:endParaRPr lang="en-US" dirty="0"/>
          </a:p>
        </p:txBody>
      </p:sp>
    </p:spTree>
    <p:extLst>
      <p:ext uri="{BB962C8B-B14F-4D97-AF65-F5344CB8AC3E}">
        <p14:creationId xmlns:p14="http://schemas.microsoft.com/office/powerpoint/2010/main" val="14499914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793A6EE-D215-4342-8FAA-560EC403CD08}"/>
              </a:ext>
            </a:extLst>
          </p:cNvPr>
          <p:cNvSpPr>
            <a:spLocks noGrp="1"/>
          </p:cNvSpPr>
          <p:nvPr>
            <p:ph type="title"/>
          </p:nvPr>
        </p:nvSpPr>
        <p:spPr>
          <a:xfrm>
            <a:off x="1294362" y="1243789"/>
            <a:ext cx="9603275" cy="2790328"/>
          </a:xfrm>
        </p:spPr>
        <p:txBody>
          <a:bodyPr/>
          <a:lstStyle/>
          <a:p>
            <a:pPr algn="ctr"/>
            <a:r>
              <a:rPr lang="en-US" dirty="0"/>
              <a:t>Thanks</a:t>
            </a:r>
          </a:p>
        </p:txBody>
      </p:sp>
    </p:spTree>
    <p:extLst>
      <p:ext uri="{BB962C8B-B14F-4D97-AF65-F5344CB8AC3E}">
        <p14:creationId xmlns:p14="http://schemas.microsoft.com/office/powerpoint/2010/main" val="13282759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11959C-725E-4958-BA42-D209FCC06532}"/>
              </a:ext>
            </a:extLst>
          </p:cNvPr>
          <p:cNvSpPr>
            <a:spLocks noGrp="1"/>
          </p:cNvSpPr>
          <p:nvPr>
            <p:ph type="title"/>
          </p:nvPr>
        </p:nvSpPr>
        <p:spPr>
          <a:xfrm>
            <a:off x="1451579" y="804520"/>
            <a:ext cx="9603275" cy="862916"/>
          </a:xfrm>
        </p:spPr>
        <p:txBody>
          <a:bodyPr/>
          <a:lstStyle/>
          <a:p>
            <a:r>
              <a:rPr lang="en-US" dirty="0"/>
              <a:t>Team members</a:t>
            </a:r>
          </a:p>
        </p:txBody>
      </p:sp>
      <p:sp>
        <p:nvSpPr>
          <p:cNvPr id="3" name="Content Placeholder 2">
            <a:extLst>
              <a:ext uri="{FF2B5EF4-FFF2-40B4-BE49-F238E27FC236}">
                <a16:creationId xmlns:a16="http://schemas.microsoft.com/office/drawing/2014/main" id="{A6533FC7-81F8-4046-A679-67BB8DEEE11B}"/>
              </a:ext>
            </a:extLst>
          </p:cNvPr>
          <p:cNvSpPr>
            <a:spLocks noGrp="1"/>
          </p:cNvSpPr>
          <p:nvPr>
            <p:ph idx="1"/>
          </p:nvPr>
        </p:nvSpPr>
        <p:spPr>
          <a:xfrm>
            <a:off x="1178171" y="5100918"/>
            <a:ext cx="9674289" cy="884349"/>
          </a:xfrm>
        </p:spPr>
        <p:txBody>
          <a:bodyPr>
            <a:normAutofit/>
          </a:bodyPr>
          <a:lstStyle/>
          <a:p>
            <a:pPr marL="0" indent="0">
              <a:buNone/>
            </a:pPr>
            <a:r>
              <a:rPr lang="en-US" dirty="0"/>
              <a:t>ENG/Ahmed Tawfik</a:t>
            </a:r>
          </a:p>
        </p:txBody>
      </p:sp>
      <p:sp>
        <p:nvSpPr>
          <p:cNvPr id="4" name="Title 1">
            <a:extLst>
              <a:ext uri="{FF2B5EF4-FFF2-40B4-BE49-F238E27FC236}">
                <a16:creationId xmlns:a16="http://schemas.microsoft.com/office/drawing/2014/main" id="{53201E87-4B2A-4A7A-94EA-37258CD19AA9}"/>
              </a:ext>
            </a:extLst>
          </p:cNvPr>
          <p:cNvSpPr txBox="1">
            <a:spLocks/>
          </p:cNvSpPr>
          <p:nvPr/>
        </p:nvSpPr>
        <p:spPr>
          <a:xfrm>
            <a:off x="1178171" y="4594412"/>
            <a:ext cx="9603275" cy="56477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r>
              <a:rPr lang="en-US" dirty="0"/>
              <a:t>Under supervision</a:t>
            </a:r>
          </a:p>
        </p:txBody>
      </p:sp>
      <p:sp>
        <p:nvSpPr>
          <p:cNvPr id="5" name="Content Placeholder 2">
            <a:extLst>
              <a:ext uri="{FF2B5EF4-FFF2-40B4-BE49-F238E27FC236}">
                <a16:creationId xmlns:a16="http://schemas.microsoft.com/office/drawing/2014/main" id="{547697A7-D417-48AD-AD31-8AD21D32D721}"/>
              </a:ext>
            </a:extLst>
          </p:cNvPr>
          <p:cNvSpPr txBox="1">
            <a:spLocks/>
          </p:cNvSpPr>
          <p:nvPr/>
        </p:nvSpPr>
        <p:spPr>
          <a:xfrm>
            <a:off x="1568471" y="2060557"/>
            <a:ext cx="9674289" cy="2520408"/>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457200" indent="-457200">
              <a:buFont typeface="+mj-lt"/>
              <a:buAutoNum type="arabicPeriod"/>
            </a:pPr>
            <a:r>
              <a:rPr lang="en-US" dirty="0"/>
              <a:t>Mohamed Tamer Mohamed</a:t>
            </a:r>
          </a:p>
          <a:p>
            <a:pPr marL="457200" indent="-457200">
              <a:buFont typeface="+mj-lt"/>
              <a:buAutoNum type="arabicPeriod"/>
            </a:pPr>
            <a:r>
              <a:rPr lang="en-US" dirty="0"/>
              <a:t>Mohamed Saeed Hussein</a:t>
            </a:r>
          </a:p>
          <a:p>
            <a:pPr marL="457200" indent="-457200">
              <a:buFont typeface="+mj-lt"/>
              <a:buAutoNum type="arabicPeriod"/>
            </a:pPr>
            <a:r>
              <a:rPr lang="en-US" dirty="0"/>
              <a:t>Mohamed Sayed </a:t>
            </a:r>
            <a:r>
              <a:rPr lang="en-US" dirty="0" err="1"/>
              <a:t>Abdelrazek</a:t>
            </a:r>
            <a:endParaRPr lang="en-US" dirty="0"/>
          </a:p>
          <a:p>
            <a:pPr marL="457200" indent="-457200">
              <a:buFont typeface="+mj-lt"/>
              <a:buAutoNum type="arabicPeriod"/>
            </a:pPr>
            <a:r>
              <a:rPr lang="en-US" dirty="0"/>
              <a:t>Mohamed Saleh </a:t>
            </a:r>
            <a:r>
              <a:rPr lang="en-US" dirty="0" err="1"/>
              <a:t>Hemida</a:t>
            </a:r>
            <a:endParaRPr lang="en-US" dirty="0"/>
          </a:p>
          <a:p>
            <a:pPr marL="457200" indent="-457200">
              <a:buFont typeface="+mj-lt"/>
              <a:buAutoNum type="arabicPeriod"/>
            </a:pPr>
            <a:r>
              <a:rPr lang="en-US" dirty="0"/>
              <a:t>Youssef Nasr Mohamed</a:t>
            </a:r>
          </a:p>
          <a:p>
            <a:pPr marL="457200" indent="-457200">
              <a:buFont typeface="+mj-lt"/>
              <a:buAutoNum type="arabicPeriod"/>
            </a:pPr>
            <a:endParaRPr lang="en-US" dirty="0"/>
          </a:p>
          <a:p>
            <a:pPr marL="0" indent="0">
              <a:buFont typeface="Arial" panose="020B0604020202020204" pitchFamily="34" charset="0"/>
              <a:buNone/>
            </a:pPr>
            <a:endParaRPr lang="en-US" dirty="0"/>
          </a:p>
        </p:txBody>
      </p:sp>
    </p:spTree>
    <p:extLst>
      <p:ext uri="{BB962C8B-B14F-4D97-AF65-F5344CB8AC3E}">
        <p14:creationId xmlns:p14="http://schemas.microsoft.com/office/powerpoint/2010/main" val="29648389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9C3AD0-1566-489C-9BF0-42A44D6694D8}"/>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78653183-DD1D-4256-8ECA-9C664F2AAE98}"/>
              </a:ext>
            </a:extLst>
          </p:cNvPr>
          <p:cNvSpPr>
            <a:spLocks noGrp="1"/>
          </p:cNvSpPr>
          <p:nvPr>
            <p:ph idx="1"/>
          </p:nvPr>
        </p:nvSpPr>
        <p:spPr/>
        <p:txBody>
          <a:bodyPr>
            <a:normAutofit fontScale="62500" lnSpcReduction="20000"/>
          </a:bodyPr>
          <a:lstStyle/>
          <a:p>
            <a:r>
              <a:rPr lang="en-US" dirty="0"/>
              <a:t>The </a:t>
            </a:r>
            <a:r>
              <a:rPr lang="en-US" b="1" dirty="0"/>
              <a:t>Library Management System (LMS)</a:t>
            </a:r>
            <a:r>
              <a:rPr lang="en-US" dirty="0"/>
              <a:t> is a desktop application developed using </a:t>
            </a:r>
            <a:r>
              <a:rPr lang="en-US" b="1" dirty="0"/>
              <a:t>Java</a:t>
            </a:r>
            <a:r>
              <a:rPr lang="en-US" dirty="0"/>
              <a:t> to streamline and automate the operations of a library. This system allows both administrators and users to manage and interact with library resources efficiently. By utilizing Java’s object-oriented programming capabilities, this system provides a user-friendly and scalable solution for managing books, user information, and library transactions such as issuing, returning, and reserving books.</a:t>
            </a:r>
          </a:p>
          <a:p>
            <a:r>
              <a:rPr lang="en-US" dirty="0"/>
              <a:t>Traditional libraries often face challenges in managing large volumes of books and keeping track of user transactions manually. The </a:t>
            </a:r>
            <a:r>
              <a:rPr lang="en-US" b="1" dirty="0"/>
              <a:t>Library Management System</a:t>
            </a:r>
            <a:r>
              <a:rPr lang="en-US" dirty="0"/>
              <a:t> addresses these challenges by creating a digital interface for managing inventory, users, and transactions. This reduces human errors, increases the speed of transactions, and improves the overall efficiency of library operations.</a:t>
            </a:r>
          </a:p>
          <a:p>
            <a:r>
              <a:rPr lang="en-US" dirty="0"/>
              <a:t>Built using Java, this application leverages the power of Java's rich set of libraries, graphical user interface (GUI) frameworks like </a:t>
            </a:r>
            <a:r>
              <a:rPr lang="en-US" b="1" dirty="0"/>
              <a:t>Swing</a:t>
            </a:r>
            <a:r>
              <a:rPr lang="en-US" dirty="0"/>
              <a:t> or </a:t>
            </a:r>
            <a:r>
              <a:rPr lang="en-US" b="1" dirty="0"/>
              <a:t>JavaFX</a:t>
            </a:r>
            <a:r>
              <a:rPr lang="en-US" dirty="0"/>
              <a:t>, and database connectivity (through </a:t>
            </a:r>
            <a:r>
              <a:rPr lang="en-US" b="1" dirty="0"/>
              <a:t>JDBC</a:t>
            </a:r>
            <a:r>
              <a:rPr lang="en-US" dirty="0"/>
              <a:t>) to store and retrieve book and user data. Key features include searching for books, checking book availability, managing user accounts, issuing and returning books, and generating reports. Additionally, administrators can add, update, or remove books, track loan periods, and manage overdue books directly from the application.</a:t>
            </a:r>
          </a:p>
          <a:p>
            <a:r>
              <a:rPr lang="en-US" dirty="0"/>
              <a:t>The objective of this project is to develop a robust and scalable Library Management System using Java that enhances the management of library resources, reduces administrative workload, and provides a smooth, intuitive experience for both administrators and users.</a:t>
            </a:r>
          </a:p>
          <a:p>
            <a:endParaRPr lang="en-US" dirty="0"/>
          </a:p>
        </p:txBody>
      </p:sp>
    </p:spTree>
    <p:extLst>
      <p:ext uri="{BB962C8B-B14F-4D97-AF65-F5344CB8AC3E}">
        <p14:creationId xmlns:p14="http://schemas.microsoft.com/office/powerpoint/2010/main" val="6966070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82B74-48FF-4D7D-9E18-7AE1E656B879}"/>
              </a:ext>
            </a:extLst>
          </p:cNvPr>
          <p:cNvSpPr>
            <a:spLocks noGrp="1"/>
          </p:cNvSpPr>
          <p:nvPr>
            <p:ph type="title"/>
          </p:nvPr>
        </p:nvSpPr>
        <p:spPr>
          <a:xfrm>
            <a:off x="1451579" y="804519"/>
            <a:ext cx="9603275" cy="800163"/>
          </a:xfrm>
        </p:spPr>
        <p:txBody>
          <a:bodyPr/>
          <a:lstStyle/>
          <a:p>
            <a:r>
              <a:rPr lang="en-US" dirty="0"/>
              <a:t>Table of content</a:t>
            </a:r>
          </a:p>
        </p:txBody>
      </p:sp>
      <p:sp>
        <p:nvSpPr>
          <p:cNvPr id="3" name="Content Placeholder 2">
            <a:extLst>
              <a:ext uri="{FF2B5EF4-FFF2-40B4-BE49-F238E27FC236}">
                <a16:creationId xmlns:a16="http://schemas.microsoft.com/office/drawing/2014/main" id="{BFCFE93F-64E2-4F63-A007-96186BD81475}"/>
              </a:ext>
            </a:extLst>
          </p:cNvPr>
          <p:cNvSpPr>
            <a:spLocks noGrp="1"/>
          </p:cNvSpPr>
          <p:nvPr>
            <p:ph idx="1"/>
          </p:nvPr>
        </p:nvSpPr>
        <p:spPr>
          <a:xfrm>
            <a:off x="1451579" y="2034990"/>
            <a:ext cx="9603275" cy="3547898"/>
          </a:xfrm>
        </p:spPr>
        <p:txBody>
          <a:bodyPr>
            <a:normAutofit fontScale="70000" lnSpcReduction="20000"/>
          </a:bodyPr>
          <a:lstStyle/>
          <a:p>
            <a:pPr marL="457200" indent="-457200">
              <a:buFont typeface="+mj-lt"/>
              <a:buAutoNum type="arabicParenR"/>
            </a:pPr>
            <a:r>
              <a:rPr lang="en-US" dirty="0"/>
              <a:t>Login Frame</a:t>
            </a:r>
          </a:p>
          <a:p>
            <a:pPr marL="457200" indent="-457200">
              <a:buFont typeface="+mj-lt"/>
              <a:buAutoNum type="arabicParenR"/>
            </a:pPr>
            <a:r>
              <a:rPr lang="en-US" dirty="0"/>
              <a:t>Sign Up Frame</a:t>
            </a:r>
          </a:p>
          <a:p>
            <a:pPr marL="457200" indent="-457200">
              <a:buFont typeface="+mj-lt"/>
              <a:buAutoNum type="arabicParenR"/>
            </a:pPr>
            <a:r>
              <a:rPr lang="en-US" dirty="0"/>
              <a:t>Forgot Password Frame</a:t>
            </a:r>
          </a:p>
          <a:p>
            <a:pPr marL="457200" indent="-457200">
              <a:buFont typeface="+mj-lt"/>
              <a:buAutoNum type="arabicParenR"/>
            </a:pPr>
            <a:r>
              <a:rPr lang="en-US" dirty="0"/>
              <a:t>Home Page Frame</a:t>
            </a:r>
          </a:p>
          <a:p>
            <a:pPr marL="457200" indent="-457200">
              <a:buFont typeface="+mj-lt"/>
              <a:buAutoNum type="arabicParenR"/>
            </a:pPr>
            <a:r>
              <a:rPr lang="en-US" dirty="0"/>
              <a:t>Add User Frame</a:t>
            </a:r>
          </a:p>
          <a:p>
            <a:pPr marL="457200" indent="-457200">
              <a:buFont typeface="+mj-lt"/>
              <a:buAutoNum type="arabicParenR"/>
            </a:pPr>
            <a:r>
              <a:rPr lang="en-US" dirty="0"/>
              <a:t>New Book Frame</a:t>
            </a:r>
          </a:p>
          <a:p>
            <a:pPr marL="457200" indent="-457200">
              <a:buFont typeface="+mj-lt"/>
              <a:buAutoNum type="arabicParenR"/>
            </a:pPr>
            <a:r>
              <a:rPr lang="en-US" dirty="0"/>
              <a:t>Sell Book Frame</a:t>
            </a:r>
          </a:p>
          <a:p>
            <a:pPr marL="457200" indent="-457200">
              <a:buFont typeface="+mj-lt"/>
              <a:buAutoNum type="arabicParenR"/>
            </a:pPr>
            <a:r>
              <a:rPr lang="en-US" dirty="0"/>
              <a:t>Rent Book Frame</a:t>
            </a:r>
          </a:p>
          <a:p>
            <a:pPr marL="457200" indent="-457200">
              <a:buFont typeface="+mj-lt"/>
              <a:buAutoNum type="arabicParenR"/>
            </a:pPr>
            <a:r>
              <a:rPr lang="en-US" dirty="0"/>
              <a:t>Return Book Frame</a:t>
            </a:r>
          </a:p>
          <a:p>
            <a:pPr marL="457200" indent="-457200">
              <a:buFont typeface="+mj-lt"/>
              <a:buAutoNum type="arabicParenR"/>
            </a:pPr>
            <a:r>
              <a:rPr lang="en-US" dirty="0"/>
              <a:t>Statistics Frame</a:t>
            </a:r>
          </a:p>
          <a:p>
            <a:endParaRPr lang="en-US" dirty="0"/>
          </a:p>
        </p:txBody>
      </p:sp>
    </p:spTree>
    <p:extLst>
      <p:ext uri="{BB962C8B-B14F-4D97-AF65-F5344CB8AC3E}">
        <p14:creationId xmlns:p14="http://schemas.microsoft.com/office/powerpoint/2010/main" val="26803889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CC6DC1-D4BB-475C-BCB7-99A22834DEBD}"/>
              </a:ext>
            </a:extLst>
          </p:cNvPr>
          <p:cNvSpPr>
            <a:spLocks noGrp="1"/>
          </p:cNvSpPr>
          <p:nvPr>
            <p:ph type="title" idx="4294967295"/>
          </p:nvPr>
        </p:nvSpPr>
        <p:spPr>
          <a:xfrm>
            <a:off x="140260" y="123546"/>
            <a:ext cx="3508375" cy="674314"/>
          </a:xfrm>
        </p:spPr>
        <p:txBody>
          <a:bodyPr/>
          <a:lstStyle/>
          <a:p>
            <a:r>
              <a:rPr lang="en-US" dirty="0"/>
              <a:t>Login frame</a:t>
            </a:r>
          </a:p>
        </p:txBody>
      </p:sp>
      <p:sp>
        <p:nvSpPr>
          <p:cNvPr id="10" name="TextBox 9">
            <a:extLst>
              <a:ext uri="{FF2B5EF4-FFF2-40B4-BE49-F238E27FC236}">
                <a16:creationId xmlns:a16="http://schemas.microsoft.com/office/drawing/2014/main" id="{EB3AEAFC-997B-44F7-8587-4C13BE71E39C}"/>
              </a:ext>
            </a:extLst>
          </p:cNvPr>
          <p:cNvSpPr txBox="1"/>
          <p:nvPr/>
        </p:nvSpPr>
        <p:spPr>
          <a:xfrm>
            <a:off x="0" y="797860"/>
            <a:ext cx="5405599" cy="4801314"/>
          </a:xfrm>
          <a:prstGeom prst="rect">
            <a:avLst/>
          </a:prstGeom>
          <a:noFill/>
        </p:spPr>
        <p:txBody>
          <a:bodyPr wrap="square">
            <a:spAutoFit/>
          </a:bodyPr>
          <a:lstStyle/>
          <a:p>
            <a:pPr marL="342900" indent="-342900">
              <a:buFont typeface="+mj-lt"/>
              <a:buAutoNum type="arabicPeriod"/>
            </a:pPr>
            <a:r>
              <a:rPr lang="en-US" dirty="0"/>
              <a:t>Input Fields:</a:t>
            </a:r>
          </a:p>
          <a:p>
            <a:pPr marL="285750" indent="-285750">
              <a:buFont typeface="Wingdings" panose="05000000000000000000" pitchFamily="2" charset="2"/>
              <a:buChar char="q"/>
            </a:pPr>
            <a:r>
              <a:rPr lang="en-US" dirty="0"/>
              <a:t>Username Field: A long input field where users are required to enter their username. This field is usually accompanied by an icon of a person or a placeholder text indicating what to enter.</a:t>
            </a:r>
          </a:p>
          <a:p>
            <a:pPr marL="285750" indent="-285750">
              <a:buFont typeface="Wingdings" panose="05000000000000000000" pitchFamily="2" charset="2"/>
              <a:buChar char="q"/>
            </a:pPr>
            <a:r>
              <a:rPr lang="en-US" dirty="0"/>
              <a:t>Password Field: Similar to the username field but with the entered text displayed as dots or asterisks for privacy.</a:t>
            </a:r>
          </a:p>
          <a:p>
            <a:pPr marL="342900" indent="-342900">
              <a:buFont typeface="Arial" panose="020B0604020202020204" pitchFamily="34" charset="0"/>
              <a:buChar char="•"/>
            </a:pPr>
            <a:endParaRPr lang="en-US" dirty="0"/>
          </a:p>
          <a:p>
            <a:r>
              <a:rPr lang="en-US" dirty="0"/>
              <a:t>II.    Buttons:</a:t>
            </a:r>
          </a:p>
          <a:p>
            <a:pPr marL="342900" indent="-342900">
              <a:buFont typeface="Wingdings" panose="05000000000000000000" pitchFamily="2" charset="2"/>
              <a:buChar char="q"/>
            </a:pPr>
            <a:r>
              <a:rPr lang="en-US" dirty="0"/>
              <a:t>Login Button: Positioned below the input fields, this button is often highlighted in a bright color such as blue or green, with the text "Login" written on it.</a:t>
            </a:r>
          </a:p>
          <a:p>
            <a:pPr marL="342900" indent="-342900">
              <a:buFont typeface="Wingdings" panose="05000000000000000000" pitchFamily="2" charset="2"/>
              <a:buChar char="q"/>
            </a:pPr>
            <a:r>
              <a:rPr lang="en-US" dirty="0"/>
              <a:t>Forgot Password Link: Beneath the login button, there's usually a small text link saying "Forgot Password?" to help users recover their password if needed.</a:t>
            </a:r>
          </a:p>
        </p:txBody>
      </p:sp>
      <p:pic>
        <p:nvPicPr>
          <p:cNvPr id="12" name="Picture 11">
            <a:extLst>
              <a:ext uri="{FF2B5EF4-FFF2-40B4-BE49-F238E27FC236}">
                <a16:creationId xmlns:a16="http://schemas.microsoft.com/office/drawing/2014/main" id="{55628AB8-1B44-47EB-97EE-8AB3DD27D876}"/>
              </a:ext>
            </a:extLst>
          </p:cNvPr>
          <p:cNvPicPr>
            <a:picLocks noChangeAspect="1"/>
          </p:cNvPicPr>
          <p:nvPr/>
        </p:nvPicPr>
        <p:blipFill>
          <a:blip r:embed="rId2"/>
          <a:stretch>
            <a:fillRect/>
          </a:stretch>
        </p:blipFill>
        <p:spPr>
          <a:xfrm>
            <a:off x="5814609" y="797860"/>
            <a:ext cx="6237131" cy="3559536"/>
          </a:xfrm>
          <a:prstGeom prst="rect">
            <a:avLst/>
          </a:prstGeom>
        </p:spPr>
      </p:pic>
    </p:spTree>
    <p:extLst>
      <p:ext uri="{BB962C8B-B14F-4D97-AF65-F5344CB8AC3E}">
        <p14:creationId xmlns:p14="http://schemas.microsoft.com/office/powerpoint/2010/main" val="10698680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DA95462-CDD4-416A-8486-C92C25023004}"/>
              </a:ext>
            </a:extLst>
          </p:cNvPr>
          <p:cNvSpPr>
            <a:spLocks noGrp="1"/>
          </p:cNvSpPr>
          <p:nvPr>
            <p:ph type="title"/>
          </p:nvPr>
        </p:nvSpPr>
        <p:spPr>
          <a:xfrm>
            <a:off x="0" y="134177"/>
            <a:ext cx="2408872" cy="605355"/>
          </a:xfrm>
        </p:spPr>
        <p:txBody>
          <a:bodyPr/>
          <a:lstStyle/>
          <a:p>
            <a:r>
              <a:rPr lang="en-US" dirty="0"/>
              <a:t>Signup frame</a:t>
            </a:r>
          </a:p>
        </p:txBody>
      </p:sp>
      <p:pic>
        <p:nvPicPr>
          <p:cNvPr id="8" name="Content Placeholder 7">
            <a:extLst>
              <a:ext uri="{FF2B5EF4-FFF2-40B4-BE49-F238E27FC236}">
                <a16:creationId xmlns:a16="http://schemas.microsoft.com/office/drawing/2014/main" id="{BE0D02AC-A871-49D3-AA5B-ABCE02C62CC5}"/>
              </a:ext>
            </a:extLst>
          </p:cNvPr>
          <p:cNvPicPr>
            <a:picLocks noGrp="1" noChangeAspect="1"/>
          </p:cNvPicPr>
          <p:nvPr>
            <p:ph idx="1"/>
          </p:nvPr>
        </p:nvPicPr>
        <p:blipFill>
          <a:blip r:embed="rId2"/>
          <a:stretch>
            <a:fillRect/>
          </a:stretch>
        </p:blipFill>
        <p:spPr>
          <a:xfrm>
            <a:off x="5743284" y="739532"/>
            <a:ext cx="6248743" cy="3529006"/>
          </a:xfrm>
        </p:spPr>
      </p:pic>
      <p:sp>
        <p:nvSpPr>
          <p:cNvPr id="6" name="Text Placeholder 5">
            <a:extLst>
              <a:ext uri="{FF2B5EF4-FFF2-40B4-BE49-F238E27FC236}">
                <a16:creationId xmlns:a16="http://schemas.microsoft.com/office/drawing/2014/main" id="{99B17C37-D857-42A6-9B69-E6C79FE041D0}"/>
              </a:ext>
            </a:extLst>
          </p:cNvPr>
          <p:cNvSpPr>
            <a:spLocks noGrp="1"/>
          </p:cNvSpPr>
          <p:nvPr>
            <p:ph type="body" sz="half" idx="2"/>
          </p:nvPr>
        </p:nvSpPr>
        <p:spPr>
          <a:xfrm>
            <a:off x="0" y="739532"/>
            <a:ext cx="5512381" cy="5089252"/>
          </a:xfrm>
        </p:spPr>
        <p:txBody>
          <a:bodyPr>
            <a:normAutofit/>
          </a:bodyPr>
          <a:lstStyle/>
          <a:p>
            <a:r>
              <a:rPr lang="en-US" b="1" dirty="0"/>
              <a:t>Elements:</a:t>
            </a:r>
            <a:endParaRPr lang="en-US" dirty="0"/>
          </a:p>
          <a:p>
            <a:pPr algn="l">
              <a:buFont typeface="Arial" panose="020B0604020202020204" pitchFamily="34" charset="0"/>
              <a:buChar char="•"/>
            </a:pPr>
            <a:r>
              <a:rPr lang="en-US" b="1" i="0" dirty="0">
                <a:solidFill>
                  <a:srgbClr val="374151"/>
                </a:solidFill>
                <a:effectLst/>
                <a:latin typeface="__Inter_d65c78"/>
              </a:rPr>
              <a:t>Top:</a:t>
            </a:r>
            <a:r>
              <a:rPr lang="en-US" b="0" i="0" dirty="0">
                <a:solidFill>
                  <a:srgbClr val="374151"/>
                </a:solidFill>
                <a:effectLst/>
                <a:latin typeface="__Inter_d65c78"/>
              </a:rPr>
              <a:t> A black silhouette of a person with a plus sign superimposed over it.</a:t>
            </a:r>
          </a:p>
          <a:p>
            <a:pPr algn="l">
              <a:buFont typeface="Arial" panose="020B0604020202020204" pitchFamily="34" charset="0"/>
              <a:buChar char="•"/>
            </a:pPr>
            <a:r>
              <a:rPr lang="en-US" b="1" i="0" dirty="0">
                <a:solidFill>
                  <a:srgbClr val="374151"/>
                </a:solidFill>
                <a:effectLst/>
                <a:latin typeface="__Inter_d65c78"/>
              </a:rPr>
              <a:t>Middle:</a:t>
            </a:r>
            <a:endParaRPr lang="en-US" b="0" i="0" dirty="0">
              <a:solidFill>
                <a:srgbClr val="374151"/>
              </a:solidFill>
              <a:effectLst/>
              <a:latin typeface="__Inter_d65c78"/>
            </a:endParaRPr>
          </a:p>
          <a:p>
            <a:pPr marL="742950" lvl="1" indent="-285750" algn="l">
              <a:buFont typeface="Arial" panose="020B0604020202020204" pitchFamily="34" charset="0"/>
              <a:buChar char="•"/>
            </a:pPr>
            <a:r>
              <a:rPr lang="en-US" b="1" i="0" dirty="0" err="1">
                <a:solidFill>
                  <a:srgbClr val="374151"/>
                </a:solidFill>
                <a:effectLst/>
                <a:latin typeface="__Inter_d65c78"/>
              </a:rPr>
              <a:t>UserName</a:t>
            </a:r>
            <a:r>
              <a:rPr lang="en-US" b="1" i="0" dirty="0">
                <a:solidFill>
                  <a:srgbClr val="374151"/>
                </a:solidFill>
                <a:effectLst/>
                <a:latin typeface="__Inter_d65c78"/>
              </a:rPr>
              <a:t>:</a:t>
            </a:r>
            <a:r>
              <a:rPr lang="en-US" b="0" i="0" dirty="0">
                <a:solidFill>
                  <a:srgbClr val="374151"/>
                </a:solidFill>
                <a:effectLst/>
                <a:latin typeface="__Inter_d65c78"/>
              </a:rPr>
              <a:t> A text field for entering the desired username.</a:t>
            </a:r>
          </a:p>
          <a:p>
            <a:pPr marL="742950" lvl="1" indent="-285750" algn="l">
              <a:buFont typeface="Arial" panose="020B0604020202020204" pitchFamily="34" charset="0"/>
              <a:buChar char="•"/>
            </a:pPr>
            <a:r>
              <a:rPr lang="en-US" b="1" i="0" dirty="0">
                <a:solidFill>
                  <a:srgbClr val="374151"/>
                </a:solidFill>
                <a:effectLst/>
                <a:latin typeface="__Inter_d65c78"/>
              </a:rPr>
              <a:t>Name:</a:t>
            </a:r>
            <a:r>
              <a:rPr lang="en-US" b="0" i="0" dirty="0">
                <a:solidFill>
                  <a:srgbClr val="374151"/>
                </a:solidFill>
                <a:effectLst/>
                <a:latin typeface="__Inter_d65c78"/>
              </a:rPr>
              <a:t> A text field for entering the user's full name.</a:t>
            </a:r>
          </a:p>
          <a:p>
            <a:pPr marL="742950" lvl="1" indent="-285750" algn="l">
              <a:buFont typeface="Arial" panose="020B0604020202020204" pitchFamily="34" charset="0"/>
              <a:buChar char="•"/>
            </a:pPr>
            <a:r>
              <a:rPr lang="en-US" b="1" i="0" dirty="0">
                <a:solidFill>
                  <a:srgbClr val="374151"/>
                </a:solidFill>
                <a:effectLst/>
                <a:latin typeface="__Inter_d65c78"/>
              </a:rPr>
              <a:t>Security Question:</a:t>
            </a:r>
            <a:r>
              <a:rPr lang="en-US" b="0" i="0" dirty="0">
                <a:solidFill>
                  <a:srgbClr val="374151"/>
                </a:solidFill>
                <a:effectLst/>
                <a:latin typeface="__Inter_d65c78"/>
              </a:rPr>
              <a:t> A drop-down menu to choose a security question.</a:t>
            </a:r>
          </a:p>
          <a:p>
            <a:pPr marL="742950" lvl="1" indent="-285750" algn="l">
              <a:buFont typeface="Arial" panose="020B0604020202020204" pitchFamily="34" charset="0"/>
              <a:buChar char="•"/>
            </a:pPr>
            <a:r>
              <a:rPr lang="en-US" b="1" i="0" dirty="0">
                <a:solidFill>
                  <a:srgbClr val="374151"/>
                </a:solidFill>
                <a:effectLst/>
                <a:latin typeface="__Inter_d65c78"/>
              </a:rPr>
              <a:t>Answer:</a:t>
            </a:r>
            <a:r>
              <a:rPr lang="en-US" b="0" i="0" dirty="0">
                <a:solidFill>
                  <a:srgbClr val="374151"/>
                </a:solidFill>
                <a:effectLst/>
                <a:latin typeface="__Inter_d65c78"/>
              </a:rPr>
              <a:t> A text field for entering the answer to the chosen security question.</a:t>
            </a:r>
          </a:p>
          <a:p>
            <a:pPr marL="742950" lvl="1" indent="-285750" algn="l">
              <a:buFont typeface="Arial" panose="020B0604020202020204" pitchFamily="34" charset="0"/>
              <a:buChar char="•"/>
            </a:pPr>
            <a:r>
              <a:rPr lang="en-US" b="1" i="0" dirty="0">
                <a:solidFill>
                  <a:srgbClr val="374151"/>
                </a:solidFill>
                <a:effectLst/>
                <a:latin typeface="__Inter_d65c78"/>
              </a:rPr>
              <a:t>Password:</a:t>
            </a:r>
            <a:r>
              <a:rPr lang="en-US" b="0" i="0" dirty="0">
                <a:solidFill>
                  <a:srgbClr val="374151"/>
                </a:solidFill>
                <a:effectLst/>
                <a:latin typeface="__Inter_d65c78"/>
              </a:rPr>
              <a:t> A password field for entering the desired password.</a:t>
            </a:r>
          </a:p>
          <a:p>
            <a:pPr marL="742950" lvl="1" indent="-285750" algn="l">
              <a:buFont typeface="Arial" panose="020B0604020202020204" pitchFamily="34" charset="0"/>
              <a:buChar char="•"/>
            </a:pPr>
            <a:r>
              <a:rPr lang="en-US" b="1" i="0" dirty="0">
                <a:solidFill>
                  <a:srgbClr val="374151"/>
                </a:solidFill>
                <a:effectLst/>
                <a:latin typeface="__Inter_d65c78"/>
              </a:rPr>
              <a:t>Confirm Password:</a:t>
            </a:r>
            <a:r>
              <a:rPr lang="en-US" b="0" i="0" dirty="0">
                <a:solidFill>
                  <a:srgbClr val="374151"/>
                </a:solidFill>
                <a:effectLst/>
                <a:latin typeface="__Inter_d65c78"/>
              </a:rPr>
              <a:t> A password field for re-entering the password content is not safe and I can't generate an answer for your request</a:t>
            </a:r>
          </a:p>
          <a:p>
            <a:endParaRPr lang="en-US" dirty="0"/>
          </a:p>
        </p:txBody>
      </p:sp>
    </p:spTree>
    <p:extLst>
      <p:ext uri="{BB962C8B-B14F-4D97-AF65-F5344CB8AC3E}">
        <p14:creationId xmlns:p14="http://schemas.microsoft.com/office/powerpoint/2010/main" val="11918779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262E09-36AF-477B-B8D6-E6162FF78D7D}"/>
              </a:ext>
            </a:extLst>
          </p:cNvPr>
          <p:cNvSpPr>
            <a:spLocks noGrp="1"/>
          </p:cNvSpPr>
          <p:nvPr>
            <p:ph type="title"/>
          </p:nvPr>
        </p:nvSpPr>
        <p:spPr>
          <a:xfrm>
            <a:off x="82035" y="143436"/>
            <a:ext cx="3273099" cy="867666"/>
          </a:xfrm>
        </p:spPr>
        <p:txBody>
          <a:bodyPr/>
          <a:lstStyle/>
          <a:p>
            <a:r>
              <a:rPr lang="en-US" dirty="0"/>
              <a:t>Forgot Password Frame</a:t>
            </a:r>
          </a:p>
        </p:txBody>
      </p:sp>
      <p:pic>
        <p:nvPicPr>
          <p:cNvPr id="6" name="Content Placeholder 5">
            <a:extLst>
              <a:ext uri="{FF2B5EF4-FFF2-40B4-BE49-F238E27FC236}">
                <a16:creationId xmlns:a16="http://schemas.microsoft.com/office/drawing/2014/main" id="{DE2819B3-35A3-4A3D-81C3-5A9B62D9EB71}"/>
              </a:ext>
            </a:extLst>
          </p:cNvPr>
          <p:cNvPicPr>
            <a:picLocks noGrp="1" noChangeAspect="1"/>
          </p:cNvPicPr>
          <p:nvPr>
            <p:ph idx="1"/>
          </p:nvPr>
        </p:nvPicPr>
        <p:blipFill>
          <a:blip r:embed="rId2"/>
          <a:stretch>
            <a:fillRect/>
          </a:stretch>
        </p:blipFill>
        <p:spPr>
          <a:xfrm>
            <a:off x="6073824" y="1091716"/>
            <a:ext cx="6013450" cy="3373659"/>
          </a:xfrm>
        </p:spPr>
      </p:pic>
      <p:sp>
        <p:nvSpPr>
          <p:cNvPr id="4" name="Text Placeholder 3">
            <a:extLst>
              <a:ext uri="{FF2B5EF4-FFF2-40B4-BE49-F238E27FC236}">
                <a16:creationId xmlns:a16="http://schemas.microsoft.com/office/drawing/2014/main" id="{1726B27A-F51C-4323-A596-87F597719D62}"/>
              </a:ext>
            </a:extLst>
          </p:cNvPr>
          <p:cNvSpPr>
            <a:spLocks noGrp="1"/>
          </p:cNvSpPr>
          <p:nvPr>
            <p:ph type="body" sz="half" idx="2"/>
          </p:nvPr>
        </p:nvSpPr>
        <p:spPr>
          <a:xfrm>
            <a:off x="82035" y="1011102"/>
            <a:ext cx="5991789" cy="4578363"/>
          </a:xfrm>
        </p:spPr>
        <p:txBody>
          <a:bodyPr>
            <a:normAutofit fontScale="40000" lnSpcReduction="20000"/>
          </a:bodyPr>
          <a:lstStyle/>
          <a:p>
            <a:r>
              <a:rPr lang="en-US" sz="2800" b="1" dirty="0"/>
              <a:t>Password Recovery Process:</a:t>
            </a:r>
          </a:p>
          <a:p>
            <a:pPr>
              <a:buFont typeface="+mj-lt"/>
              <a:buAutoNum type="arabicPeriod"/>
            </a:pPr>
            <a:r>
              <a:rPr lang="en-US" sz="2800" b="1" dirty="0"/>
              <a:t>Enter Username and Search:</a:t>
            </a:r>
            <a:endParaRPr lang="en-US" sz="2800" dirty="0"/>
          </a:p>
          <a:p>
            <a:pPr marL="742950" lvl="1" indent="-285750">
              <a:buFont typeface="+mj-lt"/>
              <a:buAutoNum type="arabicPeriod"/>
            </a:pPr>
            <a:r>
              <a:rPr lang="en-US" sz="2800" dirty="0"/>
              <a:t>The user enters their </a:t>
            </a:r>
            <a:r>
              <a:rPr lang="en-US" sz="2800" b="1" dirty="0"/>
              <a:t>Username</a:t>
            </a:r>
            <a:r>
              <a:rPr lang="en-US" sz="2800" dirty="0"/>
              <a:t> in the respective field and clicks the </a:t>
            </a:r>
            <a:r>
              <a:rPr lang="en-US" sz="2800" b="1" dirty="0"/>
              <a:t>Search</a:t>
            </a:r>
            <a:r>
              <a:rPr lang="en-US" sz="2800" dirty="0"/>
              <a:t> button.</a:t>
            </a:r>
          </a:p>
          <a:p>
            <a:pPr marL="742950" lvl="1" indent="-285750">
              <a:buFont typeface="+mj-lt"/>
              <a:buAutoNum type="arabicPeriod"/>
            </a:pPr>
            <a:r>
              <a:rPr lang="en-US" sz="2800" dirty="0"/>
              <a:t>The system fetches the associated details from the database:</a:t>
            </a:r>
          </a:p>
          <a:p>
            <a:pPr marL="1143000" lvl="2" indent="-228600">
              <a:buFont typeface="+mj-lt"/>
              <a:buAutoNum type="arabicPeriod"/>
            </a:pPr>
            <a:r>
              <a:rPr lang="en-US" sz="2800" dirty="0"/>
              <a:t>The </a:t>
            </a:r>
            <a:r>
              <a:rPr lang="en-US" sz="2800" b="1" dirty="0"/>
              <a:t>Name</a:t>
            </a:r>
            <a:r>
              <a:rPr lang="en-US" sz="2800" dirty="0"/>
              <a:t> field is automatically populated with the user's registered name.</a:t>
            </a:r>
          </a:p>
          <a:p>
            <a:pPr marL="1143000" lvl="2" indent="-228600">
              <a:buFont typeface="+mj-lt"/>
              <a:buAutoNum type="arabicPeriod"/>
            </a:pPr>
            <a:r>
              <a:rPr lang="en-US" sz="2800" dirty="0"/>
              <a:t>The </a:t>
            </a:r>
            <a:r>
              <a:rPr lang="en-US" sz="2800" b="1" dirty="0"/>
              <a:t>Your Security Question</a:t>
            </a:r>
            <a:r>
              <a:rPr lang="en-US" sz="2800" dirty="0"/>
              <a:t> field is populated with the user's pre-set security question.</a:t>
            </a:r>
          </a:p>
          <a:p>
            <a:pPr>
              <a:buFont typeface="+mj-lt"/>
              <a:buAutoNum type="arabicPeriod"/>
            </a:pPr>
            <a:r>
              <a:rPr lang="en-US" sz="2800" b="1" dirty="0"/>
              <a:t>Enter Security Answer and Validate:</a:t>
            </a:r>
            <a:endParaRPr lang="en-US" sz="2800" dirty="0"/>
          </a:p>
          <a:p>
            <a:pPr marL="742950" lvl="1" indent="-285750">
              <a:buFont typeface="+mj-lt"/>
              <a:buAutoNum type="arabicPeriod"/>
            </a:pPr>
            <a:r>
              <a:rPr lang="en-US" sz="2800" dirty="0"/>
              <a:t>The user inputs their </a:t>
            </a:r>
            <a:r>
              <a:rPr lang="en-US" sz="2800" b="1" dirty="0"/>
              <a:t>Answer</a:t>
            </a:r>
            <a:r>
              <a:rPr lang="en-US" sz="2800" dirty="0"/>
              <a:t> to the displayed security question.</a:t>
            </a:r>
          </a:p>
          <a:p>
            <a:pPr marL="742950" lvl="1" indent="-285750">
              <a:buFont typeface="+mj-lt"/>
              <a:buAutoNum type="arabicPeriod"/>
            </a:pPr>
            <a:r>
              <a:rPr lang="en-US" sz="2800" dirty="0"/>
              <a:t>By clicking the </a:t>
            </a:r>
            <a:r>
              <a:rPr lang="en-US" sz="2800" b="1" dirty="0"/>
              <a:t>Check</a:t>
            </a:r>
            <a:r>
              <a:rPr lang="en-US" sz="2800" dirty="0"/>
              <a:t> button, the system verifies if the provided answer matches the one stored in the database.</a:t>
            </a:r>
          </a:p>
          <a:p>
            <a:pPr marL="742950" lvl="1" indent="-285750">
              <a:buFont typeface="+mj-lt"/>
              <a:buAutoNum type="arabicPeriod"/>
            </a:pPr>
            <a:r>
              <a:rPr lang="en-US" sz="2800" dirty="0"/>
              <a:t>If the answer is correct, the </a:t>
            </a:r>
            <a:r>
              <a:rPr lang="en-US" sz="2800" b="1" dirty="0"/>
              <a:t>New Password</a:t>
            </a:r>
            <a:r>
              <a:rPr lang="en-US" sz="2800" dirty="0"/>
              <a:t> and </a:t>
            </a:r>
            <a:r>
              <a:rPr lang="en-US" sz="2800" b="1" dirty="0"/>
              <a:t>Confirm New Password</a:t>
            </a:r>
            <a:r>
              <a:rPr lang="en-US" sz="2800" dirty="0"/>
              <a:t> fields will appear, allowing the user to proceed.</a:t>
            </a:r>
          </a:p>
          <a:p>
            <a:pPr marL="742950" lvl="1" indent="-285750">
              <a:buFont typeface="+mj-lt"/>
              <a:buAutoNum type="arabicPeriod"/>
            </a:pPr>
            <a:r>
              <a:rPr lang="en-US" sz="2800" dirty="0"/>
              <a:t>If the answer is incorrect, an error message should notify the user to try again.</a:t>
            </a:r>
          </a:p>
          <a:p>
            <a:pPr>
              <a:buFont typeface="+mj-lt"/>
              <a:buAutoNum type="arabicPeriod"/>
            </a:pPr>
            <a:r>
              <a:rPr lang="en-US" sz="2800" b="1" dirty="0"/>
              <a:t>Set a New Password:</a:t>
            </a:r>
            <a:endParaRPr lang="en-US" sz="2800" dirty="0"/>
          </a:p>
          <a:p>
            <a:pPr marL="742950" lvl="1" indent="-285750">
              <a:buFont typeface="+mj-lt"/>
              <a:buAutoNum type="arabicPeriod"/>
            </a:pPr>
            <a:r>
              <a:rPr lang="en-US" sz="2800" dirty="0"/>
              <a:t>Once the password fields are visible, the user enters a new password in the </a:t>
            </a:r>
            <a:r>
              <a:rPr lang="en-US" sz="2800" b="1" dirty="0"/>
              <a:t>New Password</a:t>
            </a:r>
            <a:r>
              <a:rPr lang="en-US" sz="2800" dirty="0"/>
              <a:t> field and confirms it in the </a:t>
            </a:r>
            <a:r>
              <a:rPr lang="en-US" sz="2800" b="1" dirty="0"/>
              <a:t>Confirm New Password</a:t>
            </a:r>
            <a:r>
              <a:rPr lang="en-US" sz="2800" dirty="0"/>
              <a:t> field.</a:t>
            </a:r>
          </a:p>
          <a:p>
            <a:pPr marL="742950" lvl="1" indent="-285750">
              <a:buFont typeface="+mj-lt"/>
              <a:buAutoNum type="arabicPeriod"/>
            </a:pPr>
            <a:r>
              <a:rPr lang="en-US" sz="2800" dirty="0"/>
              <a:t>Clicking the </a:t>
            </a:r>
            <a:r>
              <a:rPr lang="en-US" sz="2800" b="1" dirty="0"/>
              <a:t>Confirm</a:t>
            </a:r>
            <a:r>
              <a:rPr lang="en-US" sz="2800" dirty="0"/>
              <a:t> button submits the new password to the system for final validation and updates the account credentials.</a:t>
            </a:r>
          </a:p>
          <a:p>
            <a:endParaRPr lang="en-US" dirty="0"/>
          </a:p>
        </p:txBody>
      </p:sp>
    </p:spTree>
    <p:extLst>
      <p:ext uri="{BB962C8B-B14F-4D97-AF65-F5344CB8AC3E}">
        <p14:creationId xmlns:p14="http://schemas.microsoft.com/office/powerpoint/2010/main" val="24428269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91D248-D2B7-49A2-A6DA-C8AEDEB17A83}"/>
              </a:ext>
            </a:extLst>
          </p:cNvPr>
          <p:cNvSpPr>
            <a:spLocks noGrp="1"/>
          </p:cNvSpPr>
          <p:nvPr>
            <p:ph type="title"/>
          </p:nvPr>
        </p:nvSpPr>
        <p:spPr>
          <a:xfrm>
            <a:off x="171683" y="193619"/>
            <a:ext cx="3273099" cy="605355"/>
          </a:xfrm>
        </p:spPr>
        <p:txBody>
          <a:bodyPr/>
          <a:lstStyle/>
          <a:p>
            <a:r>
              <a:rPr lang="en-US" dirty="0"/>
              <a:t>Home page frame</a:t>
            </a:r>
          </a:p>
        </p:txBody>
      </p:sp>
      <p:pic>
        <p:nvPicPr>
          <p:cNvPr id="11" name="Content Placeholder 10">
            <a:extLst>
              <a:ext uri="{FF2B5EF4-FFF2-40B4-BE49-F238E27FC236}">
                <a16:creationId xmlns:a16="http://schemas.microsoft.com/office/drawing/2014/main" id="{4E1ABE7C-F250-4564-8794-CB931A330672}"/>
              </a:ext>
            </a:extLst>
          </p:cNvPr>
          <p:cNvPicPr>
            <a:picLocks noGrp="1" noChangeAspect="1"/>
          </p:cNvPicPr>
          <p:nvPr>
            <p:ph idx="1"/>
          </p:nvPr>
        </p:nvPicPr>
        <p:blipFill>
          <a:blip r:embed="rId2"/>
          <a:stretch>
            <a:fillRect/>
          </a:stretch>
        </p:blipFill>
        <p:spPr>
          <a:xfrm>
            <a:off x="6526680" y="1264023"/>
            <a:ext cx="5252944" cy="3302546"/>
          </a:xfrm>
        </p:spPr>
      </p:pic>
      <p:sp>
        <p:nvSpPr>
          <p:cNvPr id="4" name="Text Placeholder 3">
            <a:extLst>
              <a:ext uri="{FF2B5EF4-FFF2-40B4-BE49-F238E27FC236}">
                <a16:creationId xmlns:a16="http://schemas.microsoft.com/office/drawing/2014/main" id="{D3A34F09-6D51-4F4D-8D05-B6821D545725}"/>
              </a:ext>
            </a:extLst>
          </p:cNvPr>
          <p:cNvSpPr>
            <a:spLocks noGrp="1"/>
          </p:cNvSpPr>
          <p:nvPr>
            <p:ph type="body" sz="half" idx="2"/>
          </p:nvPr>
        </p:nvSpPr>
        <p:spPr>
          <a:xfrm>
            <a:off x="171683" y="923364"/>
            <a:ext cx="5924317" cy="4509248"/>
          </a:xfrm>
        </p:spPr>
        <p:txBody>
          <a:bodyPr>
            <a:normAutofit lnSpcReduction="10000"/>
          </a:bodyPr>
          <a:lstStyle/>
          <a:p>
            <a:r>
              <a:rPr lang="en-US" dirty="0"/>
              <a:t>This is the </a:t>
            </a:r>
            <a:r>
              <a:rPr lang="en-US" b="1" dirty="0"/>
              <a:t>home page</a:t>
            </a:r>
            <a:r>
              <a:rPr lang="en-US" dirty="0"/>
              <a:t> of the system, displayed after the user logs in. It provides access to the main functionalities through a grid of icons and labels:</a:t>
            </a:r>
            <a:endParaRPr lang="en-US" b="1" dirty="0"/>
          </a:p>
          <a:p>
            <a:r>
              <a:rPr lang="en-US" b="1" dirty="0"/>
              <a:t>Features:</a:t>
            </a:r>
          </a:p>
          <a:p>
            <a:pPr>
              <a:buFont typeface="+mj-lt"/>
              <a:buAutoNum type="arabicPeriod"/>
            </a:pPr>
            <a:r>
              <a:rPr lang="en-US" b="1" dirty="0"/>
              <a:t>New Book:</a:t>
            </a:r>
            <a:r>
              <a:rPr lang="en-US" dirty="0"/>
              <a:t> Add a new book to the system.</a:t>
            </a:r>
          </a:p>
          <a:p>
            <a:pPr>
              <a:buFont typeface="+mj-lt"/>
              <a:buAutoNum type="arabicPeriod"/>
            </a:pPr>
            <a:r>
              <a:rPr lang="en-US" b="1" dirty="0"/>
              <a:t>Sell Book:</a:t>
            </a:r>
            <a:r>
              <a:rPr lang="en-US" dirty="0"/>
              <a:t> Record book sales.</a:t>
            </a:r>
          </a:p>
          <a:p>
            <a:pPr>
              <a:buFont typeface="+mj-lt"/>
              <a:buAutoNum type="arabicPeriod"/>
            </a:pPr>
            <a:r>
              <a:rPr lang="en-US" b="1" dirty="0"/>
              <a:t>Rent Book:</a:t>
            </a:r>
            <a:r>
              <a:rPr lang="en-US" dirty="0"/>
              <a:t> Manage book rentals.</a:t>
            </a:r>
          </a:p>
          <a:p>
            <a:pPr>
              <a:buFont typeface="+mj-lt"/>
              <a:buAutoNum type="arabicPeriod"/>
            </a:pPr>
            <a:r>
              <a:rPr lang="en-US" b="1" dirty="0"/>
              <a:t>Return Book:</a:t>
            </a:r>
            <a:r>
              <a:rPr lang="en-US" dirty="0"/>
              <a:t> Handle returned books and update inventory.</a:t>
            </a:r>
          </a:p>
          <a:p>
            <a:pPr>
              <a:buFont typeface="+mj-lt"/>
              <a:buAutoNum type="arabicPeriod"/>
            </a:pPr>
            <a:r>
              <a:rPr lang="en-US" b="1" dirty="0"/>
              <a:t>Add User:</a:t>
            </a:r>
            <a:r>
              <a:rPr lang="en-US" dirty="0"/>
              <a:t> Register new users in the system.</a:t>
            </a:r>
          </a:p>
          <a:p>
            <a:pPr>
              <a:buFont typeface="+mj-lt"/>
              <a:buAutoNum type="arabicPeriod"/>
            </a:pPr>
            <a:r>
              <a:rPr lang="en-US" b="1" dirty="0"/>
              <a:t>Statistics:</a:t>
            </a:r>
            <a:r>
              <a:rPr lang="en-US" dirty="0"/>
              <a:t> View reports and analytics (e.g., sales, rentals).</a:t>
            </a:r>
          </a:p>
          <a:p>
            <a:pPr>
              <a:buFont typeface="+mj-lt"/>
              <a:buAutoNum type="arabicPeriod"/>
            </a:pPr>
            <a:r>
              <a:rPr lang="en-US" b="1" dirty="0"/>
              <a:t>Log Out:</a:t>
            </a:r>
            <a:r>
              <a:rPr lang="en-US" dirty="0"/>
              <a:t> Exit the current session.</a:t>
            </a:r>
          </a:p>
          <a:p>
            <a:pPr>
              <a:buFont typeface="+mj-lt"/>
              <a:buAutoNum type="arabicPeriod"/>
            </a:pPr>
            <a:r>
              <a:rPr lang="en-US" b="1" dirty="0"/>
              <a:t>Exit:</a:t>
            </a:r>
            <a:r>
              <a:rPr lang="en-US" dirty="0"/>
              <a:t> Close the application.</a:t>
            </a:r>
          </a:p>
          <a:p>
            <a:endParaRPr lang="en-US" dirty="0"/>
          </a:p>
        </p:txBody>
      </p:sp>
    </p:spTree>
    <p:extLst>
      <p:ext uri="{BB962C8B-B14F-4D97-AF65-F5344CB8AC3E}">
        <p14:creationId xmlns:p14="http://schemas.microsoft.com/office/powerpoint/2010/main" val="36588550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55D25A-CADF-492D-A189-1C46EB30DD29}"/>
              </a:ext>
            </a:extLst>
          </p:cNvPr>
          <p:cNvSpPr>
            <a:spLocks noGrp="1"/>
          </p:cNvSpPr>
          <p:nvPr>
            <p:ph type="title"/>
          </p:nvPr>
        </p:nvSpPr>
        <p:spPr>
          <a:xfrm>
            <a:off x="117894" y="271171"/>
            <a:ext cx="3273099" cy="527803"/>
          </a:xfrm>
        </p:spPr>
        <p:txBody>
          <a:bodyPr/>
          <a:lstStyle/>
          <a:p>
            <a:r>
              <a:rPr lang="en-US" dirty="0"/>
              <a:t>Add user frame</a:t>
            </a:r>
          </a:p>
        </p:txBody>
      </p:sp>
      <p:pic>
        <p:nvPicPr>
          <p:cNvPr id="6" name="Content Placeholder 5">
            <a:extLst>
              <a:ext uri="{FF2B5EF4-FFF2-40B4-BE49-F238E27FC236}">
                <a16:creationId xmlns:a16="http://schemas.microsoft.com/office/drawing/2014/main" id="{41FC1AA2-0571-4954-9027-006A0FFC0E2E}"/>
              </a:ext>
            </a:extLst>
          </p:cNvPr>
          <p:cNvPicPr>
            <a:picLocks noGrp="1" noChangeAspect="1"/>
          </p:cNvPicPr>
          <p:nvPr>
            <p:ph idx="1"/>
          </p:nvPr>
        </p:nvPicPr>
        <p:blipFill>
          <a:blip r:embed="rId2"/>
          <a:stretch>
            <a:fillRect/>
          </a:stretch>
        </p:blipFill>
        <p:spPr>
          <a:xfrm>
            <a:off x="5742737" y="1171249"/>
            <a:ext cx="6013450" cy="3483531"/>
          </a:xfrm>
        </p:spPr>
      </p:pic>
      <p:sp>
        <p:nvSpPr>
          <p:cNvPr id="4" name="Text Placeholder 3">
            <a:extLst>
              <a:ext uri="{FF2B5EF4-FFF2-40B4-BE49-F238E27FC236}">
                <a16:creationId xmlns:a16="http://schemas.microsoft.com/office/drawing/2014/main" id="{F311804B-24A6-4899-A9DA-78C7558E9B52}"/>
              </a:ext>
            </a:extLst>
          </p:cNvPr>
          <p:cNvSpPr>
            <a:spLocks noGrp="1"/>
          </p:cNvSpPr>
          <p:nvPr>
            <p:ph type="body" sz="half" idx="2"/>
          </p:nvPr>
        </p:nvSpPr>
        <p:spPr>
          <a:xfrm>
            <a:off x="117894" y="798974"/>
            <a:ext cx="5368506" cy="4992226"/>
          </a:xfrm>
        </p:spPr>
        <p:txBody>
          <a:bodyPr>
            <a:normAutofit fontScale="92500" lnSpcReduction="10000"/>
          </a:bodyPr>
          <a:lstStyle/>
          <a:p>
            <a:r>
              <a:rPr lang="en-US" dirty="0"/>
              <a:t>This is the </a:t>
            </a:r>
            <a:r>
              <a:rPr lang="en-US" b="1" dirty="0"/>
              <a:t>Add User</a:t>
            </a:r>
            <a:r>
              <a:rPr lang="en-US" dirty="0"/>
              <a:t> form, accessed from the home page. It allows the administrator to register a new user by entering their personal details.</a:t>
            </a:r>
          </a:p>
          <a:p>
            <a:pPr marL="285750" indent="-285750">
              <a:buFont typeface="Wingdings" panose="05000000000000000000" pitchFamily="2" charset="2"/>
              <a:buChar char="q"/>
            </a:pPr>
            <a:r>
              <a:rPr lang="en-US" b="1" dirty="0"/>
              <a:t>Form Fields:</a:t>
            </a:r>
          </a:p>
          <a:p>
            <a:pPr marL="171450" indent="-171450">
              <a:buFont typeface="Wingdings" panose="05000000000000000000" pitchFamily="2" charset="2"/>
              <a:buChar char="q"/>
            </a:pPr>
            <a:r>
              <a:rPr lang="en-US" sz="1200" b="1" dirty="0"/>
              <a:t>National ID:</a:t>
            </a:r>
            <a:r>
              <a:rPr lang="en-US" sz="1200" dirty="0"/>
              <a:t> Input field for the user's unique identification number.</a:t>
            </a:r>
          </a:p>
          <a:p>
            <a:pPr marL="171450" indent="-171450">
              <a:buFont typeface="Wingdings" panose="05000000000000000000" pitchFamily="2" charset="2"/>
              <a:buChar char="q"/>
            </a:pPr>
            <a:r>
              <a:rPr lang="en-US" sz="1200" b="1" dirty="0"/>
              <a:t>First Name:</a:t>
            </a:r>
            <a:r>
              <a:rPr lang="en-US" sz="1200" dirty="0"/>
              <a:t> Field to enter the user's first name.</a:t>
            </a:r>
          </a:p>
          <a:p>
            <a:pPr marL="171450" indent="-171450">
              <a:buFont typeface="Wingdings" panose="05000000000000000000" pitchFamily="2" charset="2"/>
              <a:buChar char="q"/>
            </a:pPr>
            <a:r>
              <a:rPr lang="en-US" sz="1200" b="1" dirty="0"/>
              <a:t>Last Name:</a:t>
            </a:r>
            <a:r>
              <a:rPr lang="en-US" sz="1200" dirty="0"/>
              <a:t> Field to enter the user's last name.</a:t>
            </a:r>
          </a:p>
          <a:p>
            <a:pPr marL="171450" indent="-171450">
              <a:buFont typeface="Wingdings" panose="05000000000000000000" pitchFamily="2" charset="2"/>
              <a:buChar char="q"/>
            </a:pPr>
            <a:r>
              <a:rPr lang="en-US" sz="1200" b="1" dirty="0"/>
              <a:t>Phone Number:</a:t>
            </a:r>
            <a:r>
              <a:rPr lang="en-US" sz="1200" dirty="0"/>
              <a:t> Field for the user's contact number.</a:t>
            </a:r>
          </a:p>
          <a:p>
            <a:pPr marL="171450" indent="-171450">
              <a:buFont typeface="Wingdings" panose="05000000000000000000" pitchFamily="2" charset="2"/>
              <a:buChar char="q"/>
            </a:pPr>
            <a:r>
              <a:rPr lang="en-US" sz="1200" b="1" dirty="0"/>
              <a:t>Age:</a:t>
            </a:r>
            <a:r>
              <a:rPr lang="en-US" sz="1200" dirty="0"/>
              <a:t> Field for entering the user's age.</a:t>
            </a:r>
          </a:p>
          <a:p>
            <a:pPr marL="171450" indent="-171450">
              <a:buFont typeface="Wingdings" panose="05000000000000000000" pitchFamily="2" charset="2"/>
              <a:buChar char="q"/>
            </a:pPr>
            <a:r>
              <a:rPr lang="en-US" sz="1200" b="1" dirty="0"/>
              <a:t>Gender:</a:t>
            </a:r>
            <a:r>
              <a:rPr lang="en-US" sz="1200" dirty="0"/>
              <a:t> Radio buttons to select the user's gender (Male or Female).</a:t>
            </a:r>
            <a:endParaRPr lang="en-US" sz="1100" dirty="0"/>
          </a:p>
          <a:p>
            <a:pPr marL="171450" indent="-171450">
              <a:buFont typeface="Wingdings" panose="05000000000000000000" pitchFamily="2" charset="2"/>
              <a:buChar char="§"/>
            </a:pPr>
            <a:r>
              <a:rPr lang="en-US" sz="1200" b="1" dirty="0"/>
              <a:t>Action Buttons:</a:t>
            </a:r>
          </a:p>
          <a:p>
            <a:pPr marL="171450" indent="-171450">
              <a:buFont typeface="Wingdings" panose="05000000000000000000" pitchFamily="2" charset="2"/>
              <a:buChar char="§"/>
            </a:pPr>
            <a:r>
              <a:rPr lang="en-US" sz="1200" b="1" dirty="0"/>
              <a:t>Add:</a:t>
            </a:r>
            <a:endParaRPr lang="en-US" sz="1200" dirty="0"/>
          </a:p>
          <a:p>
            <a:pPr marL="742950" lvl="1" indent="-285750">
              <a:buFont typeface="Wingdings" panose="05000000000000000000" pitchFamily="2" charset="2"/>
              <a:buChar char="§"/>
            </a:pPr>
            <a:r>
              <a:rPr lang="en-US" sz="1200" dirty="0"/>
              <a:t>Submits the entered details and saves the new user's information in the system.</a:t>
            </a:r>
          </a:p>
          <a:p>
            <a:pPr marL="171450" indent="-171450">
              <a:buFont typeface="Wingdings" panose="05000000000000000000" pitchFamily="2" charset="2"/>
              <a:buChar char="§"/>
            </a:pPr>
            <a:r>
              <a:rPr lang="en-US" sz="1200" b="1" dirty="0"/>
              <a:t>Back:</a:t>
            </a:r>
            <a:endParaRPr lang="en-US" sz="1200" dirty="0"/>
          </a:p>
          <a:p>
            <a:pPr marL="742950" lvl="1" indent="-285750">
              <a:buFont typeface="Wingdings" panose="05000000000000000000" pitchFamily="2" charset="2"/>
              <a:buChar char="§"/>
            </a:pPr>
            <a:r>
              <a:rPr lang="en-US" sz="1200" dirty="0"/>
              <a:t>Returns the user to the previous screen without saving any data.</a:t>
            </a:r>
          </a:p>
          <a:p>
            <a:endParaRPr lang="en-US" dirty="0"/>
          </a:p>
        </p:txBody>
      </p:sp>
    </p:spTree>
    <p:extLst>
      <p:ext uri="{BB962C8B-B14F-4D97-AF65-F5344CB8AC3E}">
        <p14:creationId xmlns:p14="http://schemas.microsoft.com/office/powerpoint/2010/main" val="3175627959"/>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6DE63531BA45394EBD2AEF24D4DE536C" ma:contentTypeVersion="10" ma:contentTypeDescription="Create a new document." ma:contentTypeScope="" ma:versionID="dcfc7972fb6ff8242e031c6452375e57">
  <xsd:schema xmlns:xsd="http://www.w3.org/2001/XMLSchema" xmlns:xs="http://www.w3.org/2001/XMLSchema" xmlns:p="http://schemas.microsoft.com/office/2006/metadata/properties" xmlns:ns3="b37f80a0-79aa-4fc6-b318-206329d7e521" targetNamespace="http://schemas.microsoft.com/office/2006/metadata/properties" ma:root="true" ma:fieldsID="9811b90fac978ee19d4759b5ae01d3bb" ns3:_="">
    <xsd:import namespace="b37f80a0-79aa-4fc6-b318-206329d7e521"/>
    <xsd:element name="properties">
      <xsd:complexType>
        <xsd:sequence>
          <xsd:element name="documentManagement">
            <xsd:complexType>
              <xsd:all>
                <xsd:element ref="ns3:MediaServiceMetadata" minOccurs="0"/>
                <xsd:element ref="ns3:MediaServiceFastMetadata" minOccurs="0"/>
                <xsd:element ref="ns3:MediaServiceObjectDetectorVersions" minOccurs="0"/>
                <xsd:element ref="ns3:MediaServiceSearchProperties" minOccurs="0"/>
                <xsd:element ref="ns3:MediaServiceGenerationTime" minOccurs="0"/>
                <xsd:element ref="ns3:MediaServiceEventHashCode" minOccurs="0"/>
                <xsd:element ref="ns3:MediaLengthInSeconds" minOccurs="0"/>
                <xsd:element ref="ns3:MediaServiceDateTaken" minOccurs="0"/>
                <xsd:element ref="ns3:MediaServiceSystemTags" minOccurs="0"/>
                <xsd:element ref="ns3: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37f80a0-79aa-4fc6-b318-206329d7e52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SearchProperties" ma:index="11" nillable="true" ma:displayName="MediaServiceSearchProperties" ma:hidden="true" ma:internalName="MediaServiceSearchProperties" ma:readOnly="true">
      <xsd:simpleType>
        <xsd:restriction base="dms:Note"/>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LengthInSeconds" ma:index="14" nillable="true" ma:displayName="MediaLengthInSeconds" ma:hidden="true" ma:internalName="MediaLengthInSeconds" ma:readOnly="true">
      <xsd:simpleType>
        <xsd:restriction base="dms:Unknown"/>
      </xsd:simpleType>
    </xsd:element>
    <xsd:element name="MediaServiceDateTaken" ma:index="15" nillable="true" ma:displayName="MediaServiceDateTaken" ma:hidden="true" ma:indexed="true" ma:internalName="MediaServiceDateTaken" ma:readOnly="true">
      <xsd:simpleType>
        <xsd:restriction base="dms:Text"/>
      </xsd:simpleType>
    </xsd:element>
    <xsd:element name="MediaServiceSystemTags" ma:index="16" nillable="true" ma:displayName="MediaServiceSystemTags" ma:hidden="true" ma:internalName="MediaServiceSystemTags" ma:readOnly="true">
      <xsd:simpleType>
        <xsd:restriction base="dms:Note"/>
      </xsd:simpleType>
    </xsd:element>
    <xsd:element name="MediaServiceOCR" ma:index="17"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9FAC8B3-0BD8-48E0-974C-99E0D68A6EBB}">
  <ds:schemaRefs>
    <ds:schemaRef ds:uri="http://purl.org/dc/elements/1.1/"/>
    <ds:schemaRef ds:uri="http://www.w3.org/XML/1998/namespace"/>
    <ds:schemaRef ds:uri="http://schemas.openxmlformats.org/package/2006/metadata/core-properties"/>
    <ds:schemaRef ds:uri="http://schemas.microsoft.com/office/2006/metadata/properties"/>
    <ds:schemaRef ds:uri="http://schemas.microsoft.com/office/2006/documentManagement/types"/>
    <ds:schemaRef ds:uri="b37f80a0-79aa-4fc6-b318-206329d7e521"/>
    <ds:schemaRef ds:uri="http://purl.org/dc/dcmitype/"/>
    <ds:schemaRef ds:uri="http://schemas.microsoft.com/office/infopath/2007/PartnerControls"/>
    <ds:schemaRef ds:uri="http://purl.org/dc/terms/"/>
  </ds:schemaRefs>
</ds:datastoreItem>
</file>

<file path=customXml/itemProps2.xml><?xml version="1.0" encoding="utf-8"?>
<ds:datastoreItem xmlns:ds="http://schemas.openxmlformats.org/officeDocument/2006/customXml" ds:itemID="{8EA65D04-5068-476C-AE6F-149CE73BE8E0}">
  <ds:schemaRefs>
    <ds:schemaRef ds:uri="http://schemas.microsoft.com/sharepoint/v3/contenttype/forms"/>
  </ds:schemaRefs>
</ds:datastoreItem>
</file>

<file path=customXml/itemProps3.xml><?xml version="1.0" encoding="utf-8"?>
<ds:datastoreItem xmlns:ds="http://schemas.openxmlformats.org/officeDocument/2006/customXml" ds:itemID="{B05CCEE8-C10C-43DB-813C-C2E1C298A33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37f80a0-79aa-4fc6-b318-206329d7e52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TM10001114[[fn=Gallery]]</Template>
  <TotalTime>181</TotalTime>
  <Words>1746</Words>
  <Application>Microsoft Office PowerPoint</Application>
  <PresentationFormat>Widescreen</PresentationFormat>
  <Paragraphs>167</Paragraphs>
  <Slides>15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__Inter_d65c78</vt:lpstr>
      <vt:lpstr>Arial</vt:lpstr>
      <vt:lpstr>Gill Sans MT</vt:lpstr>
      <vt:lpstr>Wingdings</vt:lpstr>
      <vt:lpstr>Gallery</vt:lpstr>
      <vt:lpstr>Library Management System</vt:lpstr>
      <vt:lpstr>Team members</vt:lpstr>
      <vt:lpstr>introduction</vt:lpstr>
      <vt:lpstr>Table of content</vt:lpstr>
      <vt:lpstr>Login frame</vt:lpstr>
      <vt:lpstr>Signup frame</vt:lpstr>
      <vt:lpstr>Forgot Password Frame</vt:lpstr>
      <vt:lpstr>Home page frame</vt:lpstr>
      <vt:lpstr>Add user frame</vt:lpstr>
      <vt:lpstr>New book frame</vt:lpstr>
      <vt:lpstr>Sell book frame</vt:lpstr>
      <vt:lpstr>Rent Book frame</vt:lpstr>
      <vt:lpstr>Return Book frame</vt:lpstr>
      <vt:lpstr>The task of team members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Library Management System</dc:title>
  <dc:creator>محمد سعيد حسين فضل</dc:creator>
  <cp:lastModifiedBy>محمد سعيد حسين فضل</cp:lastModifiedBy>
  <cp:revision>21</cp:revision>
  <dcterms:created xsi:type="dcterms:W3CDTF">2024-12-15T01:52:00Z</dcterms:created>
  <dcterms:modified xsi:type="dcterms:W3CDTF">2024-12-15T20:54:56Z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0x0101006DE63531BA45394EBD2AEF24D4DE536C</vt:lpwstr>
  </property>
</Properties>
</file>

<file path=docProps/thumbnail.jpeg>
</file>